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2.xml" ContentType="application/vnd.openxmlformats-officedocument.presentationml.slide+xml"/>
  <Override PartName="/ppt/diagrams/data2.xml" ContentType="application/vnd.openxmlformats-officedocument.drawingml.diagramData+xml"/>
  <Override PartName="/ppt/diagrams/data1.xml" ContentType="application/vnd.openxmlformats-officedocument.drawingml.diagramData+xml"/>
  <Override PartName="/ppt/presentation.xml" ContentType="application/vnd.openxmlformats-officedocument.presentationml.presentation.main+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diagrams/layout1.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56" r:id="rId5"/>
    <p:sldId id="342" r:id="rId6"/>
    <p:sldId id="334" r:id="rId7"/>
    <p:sldId id="335" r:id="rId8"/>
    <p:sldId id="267" r:id="rId9"/>
    <p:sldId id="336" r:id="rId10"/>
    <p:sldId id="338" r:id="rId11"/>
    <p:sldId id="345" r:id="rId12"/>
    <p:sldId id="349" r:id="rId13"/>
    <p:sldId id="347" r:id="rId14"/>
    <p:sldId id="343" r:id="rId15"/>
    <p:sldId id="270" r:id="rId16"/>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9D25"/>
    <a:srgbClr val="CC99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0294" autoAdjust="0"/>
  </p:normalViewPr>
  <p:slideViewPr>
    <p:cSldViewPr snapToGrid="0">
      <p:cViewPr varScale="1">
        <p:scale>
          <a:sx n="74" d="100"/>
          <a:sy n="74" d="100"/>
        </p:scale>
        <p:origin x="1675" y="4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06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84F997-9815-4090-87B0-7809D24EA8EB}" type="doc">
      <dgm:prSet loTypeId="urn:microsoft.com/office/officeart/2005/8/layout/hList1" loCatId="list" qsTypeId="urn:microsoft.com/office/officeart/2005/8/quickstyle/simple1" qsCatId="simple" csTypeId="urn:microsoft.com/office/officeart/2005/8/colors/accent2_1" csCatId="accent2" phldr="1"/>
      <dgm:spPr/>
      <dgm:t>
        <a:bodyPr/>
        <a:lstStyle/>
        <a:p>
          <a:endParaRPr lang="pt-PT"/>
        </a:p>
      </dgm:t>
    </dgm:pt>
    <dgm:pt modelId="{80A1DE97-BC68-4E10-AB4D-D0BAC18E2B5A}">
      <dgm:prSet phldrT="[Texto]"/>
      <dgm:spPr/>
      <dgm:t>
        <a:bodyPr/>
        <a:lstStyle/>
        <a:p>
          <a:r>
            <a:rPr lang="pt-PT" b="1" dirty="0" err="1" smtClean="0"/>
            <a:t>Public</a:t>
          </a:r>
          <a:r>
            <a:rPr lang="pt-PT" b="1" dirty="0" smtClean="0"/>
            <a:t> </a:t>
          </a:r>
          <a:r>
            <a:rPr lang="pt-PT" b="1" dirty="0" err="1" smtClean="0"/>
            <a:t>service</a:t>
          </a:r>
          <a:r>
            <a:rPr lang="pt-PT" b="1" dirty="0" smtClean="0"/>
            <a:t> </a:t>
          </a:r>
          <a:r>
            <a:rPr lang="pt-PT" b="1" dirty="0" err="1" smtClean="0"/>
            <a:t>obligation</a:t>
          </a:r>
          <a:r>
            <a:rPr lang="pt-PT" b="1" dirty="0" smtClean="0"/>
            <a:t> </a:t>
          </a:r>
        </a:p>
        <a:p>
          <a:r>
            <a:rPr lang="pt-PT" b="1" dirty="0" smtClean="0"/>
            <a:t>(</a:t>
          </a:r>
          <a:r>
            <a:rPr lang="pt-PT" b="1" dirty="0" err="1" smtClean="0"/>
            <a:t>Art</a:t>
          </a:r>
          <a:r>
            <a:rPr lang="pt-PT" b="1" dirty="0" smtClean="0"/>
            <a:t>. 5)</a:t>
          </a:r>
          <a:endParaRPr lang="pt-PT" dirty="0"/>
        </a:p>
      </dgm:t>
    </dgm:pt>
    <dgm:pt modelId="{0794E729-7128-44B5-BA79-53E14D43F31D}" type="parTrans" cxnId="{1132A2FC-DC84-4A93-9E63-FCC349CA3FC2}">
      <dgm:prSet/>
      <dgm:spPr/>
      <dgm:t>
        <a:bodyPr/>
        <a:lstStyle/>
        <a:p>
          <a:endParaRPr lang="pt-PT"/>
        </a:p>
      </dgm:t>
    </dgm:pt>
    <dgm:pt modelId="{62893C5C-CE45-47ED-91F3-720B44AE7EF8}" type="sibTrans" cxnId="{1132A2FC-DC84-4A93-9E63-FCC349CA3FC2}">
      <dgm:prSet/>
      <dgm:spPr/>
      <dgm:t>
        <a:bodyPr/>
        <a:lstStyle/>
        <a:p>
          <a:endParaRPr lang="pt-PT"/>
        </a:p>
      </dgm:t>
    </dgm:pt>
    <dgm:pt modelId="{991D0DD1-FAA0-43CD-ACD5-019391B36E46}">
      <dgm:prSet phldrT="[Texto]" custT="1"/>
      <dgm:spPr/>
      <dgm:t>
        <a:bodyPr/>
        <a:lstStyle/>
        <a:p>
          <a:r>
            <a:rPr lang="en-US" sz="1800" dirty="0" smtClean="0"/>
            <a:t>Incorporation of renewable origin gases and other gases; </a:t>
          </a:r>
          <a:endParaRPr lang="pt-PT" sz="1800" dirty="0"/>
        </a:p>
      </dgm:t>
    </dgm:pt>
    <dgm:pt modelId="{44B4DA4E-2BC9-46B3-A86F-F7892E9D3085}" type="parTrans" cxnId="{CCE60A76-FDEB-4062-A44F-9AC6589392E8}">
      <dgm:prSet/>
      <dgm:spPr/>
      <dgm:t>
        <a:bodyPr/>
        <a:lstStyle/>
        <a:p>
          <a:endParaRPr lang="pt-PT"/>
        </a:p>
      </dgm:t>
    </dgm:pt>
    <dgm:pt modelId="{70F604C2-893E-459C-A492-D9D1E8336F22}" type="sibTrans" cxnId="{CCE60A76-FDEB-4062-A44F-9AC6589392E8}">
      <dgm:prSet/>
      <dgm:spPr/>
      <dgm:t>
        <a:bodyPr/>
        <a:lstStyle/>
        <a:p>
          <a:endParaRPr lang="pt-PT"/>
        </a:p>
      </dgm:t>
    </dgm:pt>
    <dgm:pt modelId="{A56CEB43-D12B-45F5-8027-8B14A16F152F}">
      <dgm:prSet phldrT="[Texto]"/>
      <dgm:spPr/>
      <dgm:t>
        <a:bodyPr/>
        <a:lstStyle/>
        <a:p>
          <a:r>
            <a:rPr lang="en-US" b="1" dirty="0" smtClean="0"/>
            <a:t>Legal obligations of concessionaires and licensees</a:t>
          </a:r>
          <a:endParaRPr lang="pt-PT" dirty="0"/>
        </a:p>
      </dgm:t>
    </dgm:pt>
    <dgm:pt modelId="{0D6EF6B3-1801-4D28-AA8F-AAF29B8C10D2}" type="parTrans" cxnId="{02ABFBA1-CDC9-4CAF-8881-2FF68A3C118B}">
      <dgm:prSet/>
      <dgm:spPr/>
      <dgm:t>
        <a:bodyPr/>
        <a:lstStyle/>
        <a:p>
          <a:endParaRPr lang="pt-PT"/>
        </a:p>
      </dgm:t>
    </dgm:pt>
    <dgm:pt modelId="{5E479DF4-8D06-4A44-8240-0EF34F2240A4}" type="sibTrans" cxnId="{02ABFBA1-CDC9-4CAF-8881-2FF68A3C118B}">
      <dgm:prSet/>
      <dgm:spPr/>
      <dgm:t>
        <a:bodyPr/>
        <a:lstStyle/>
        <a:p>
          <a:endParaRPr lang="pt-PT"/>
        </a:p>
      </dgm:t>
    </dgm:pt>
    <dgm:pt modelId="{3EC45443-F3B2-4ED9-9E99-91CC278B0A2B}">
      <dgm:prSet phldrT="[Texto]" custT="1"/>
      <dgm:spPr/>
      <dgm:t>
        <a:bodyPr/>
        <a:lstStyle/>
        <a:p>
          <a:endParaRPr lang="pt-PT" sz="1400" dirty="0"/>
        </a:p>
      </dgm:t>
    </dgm:pt>
    <dgm:pt modelId="{9B446FE9-3C8A-4449-9523-1D143923ED9E}" type="parTrans" cxnId="{42169898-C768-46CC-ACCE-8C9A984C3B1B}">
      <dgm:prSet/>
      <dgm:spPr/>
      <dgm:t>
        <a:bodyPr/>
        <a:lstStyle/>
        <a:p>
          <a:endParaRPr lang="pt-PT"/>
        </a:p>
      </dgm:t>
    </dgm:pt>
    <dgm:pt modelId="{CC44A61C-C6E0-43E7-B22A-1F7E1BE0E934}" type="sibTrans" cxnId="{42169898-C768-46CC-ACCE-8C9A984C3B1B}">
      <dgm:prSet/>
      <dgm:spPr/>
      <dgm:t>
        <a:bodyPr/>
        <a:lstStyle/>
        <a:p>
          <a:endParaRPr lang="pt-PT"/>
        </a:p>
      </dgm:t>
    </dgm:pt>
    <dgm:pt modelId="{EC4773E1-621F-4E47-98E6-73250B17F1AF}">
      <dgm:prSet/>
      <dgm:spPr/>
      <dgm:t>
        <a:bodyPr/>
        <a:lstStyle/>
        <a:p>
          <a:r>
            <a:rPr lang="pt-PT" b="1" dirty="0" smtClean="0"/>
            <a:t>TSO </a:t>
          </a:r>
          <a:r>
            <a:rPr lang="pt-PT" b="1" dirty="0" err="1" smtClean="0"/>
            <a:t>and</a:t>
          </a:r>
          <a:r>
            <a:rPr lang="pt-PT" b="1" dirty="0" smtClean="0"/>
            <a:t> global </a:t>
          </a:r>
          <a:r>
            <a:rPr lang="pt-PT" b="1" dirty="0" err="1" smtClean="0"/>
            <a:t>system</a:t>
          </a:r>
          <a:r>
            <a:rPr lang="pt-PT" b="1" dirty="0" smtClean="0"/>
            <a:t> </a:t>
          </a:r>
          <a:r>
            <a:rPr lang="pt-PT" b="1" dirty="0" err="1" smtClean="0"/>
            <a:t>operation</a:t>
          </a:r>
          <a:r>
            <a:rPr lang="pt-PT" b="1" dirty="0" smtClean="0"/>
            <a:t> </a:t>
          </a:r>
          <a:r>
            <a:rPr lang="pt-PT" b="1" dirty="0" err="1" smtClean="0"/>
            <a:t>activity</a:t>
          </a:r>
          <a:endParaRPr lang="pt-PT" dirty="0"/>
        </a:p>
      </dgm:t>
    </dgm:pt>
    <dgm:pt modelId="{0B5F2363-1043-4652-86F9-B923281C3FD9}" type="sibTrans" cxnId="{2E187948-D2C3-4575-8789-28EE61CC5863}">
      <dgm:prSet/>
      <dgm:spPr/>
      <dgm:t>
        <a:bodyPr/>
        <a:lstStyle/>
        <a:p>
          <a:endParaRPr lang="pt-PT"/>
        </a:p>
      </dgm:t>
    </dgm:pt>
    <dgm:pt modelId="{0B8C9C12-5C34-4876-931C-D10E1A3517FB}" type="parTrans" cxnId="{2E187948-D2C3-4575-8789-28EE61CC5863}">
      <dgm:prSet/>
      <dgm:spPr/>
      <dgm:t>
        <a:bodyPr/>
        <a:lstStyle/>
        <a:p>
          <a:endParaRPr lang="pt-PT"/>
        </a:p>
      </dgm:t>
    </dgm:pt>
    <dgm:pt modelId="{F8239397-FB62-4CFA-9CDB-38DC4485AB0E}">
      <dgm:prSet custT="1"/>
      <dgm:spPr/>
      <dgm:t>
        <a:bodyPr/>
        <a:lstStyle/>
        <a:p>
          <a:r>
            <a:rPr lang="en-US" sz="1600" dirty="0" smtClean="0"/>
            <a:t>Develop studies to support the planning of the renewal and expansion needs of transmission network, taking into account the needs of injection of other gases, in order to ensure compliance with the </a:t>
          </a:r>
          <a:r>
            <a:rPr lang="en-US" sz="1600" dirty="0" err="1" smtClean="0"/>
            <a:t>decarbonisation</a:t>
          </a:r>
          <a:r>
            <a:rPr lang="en-US" sz="1600" dirty="0" smtClean="0"/>
            <a:t> targets by National </a:t>
          </a:r>
          <a:r>
            <a:rPr lang="en-US" sz="1600" dirty="0" err="1" smtClean="0"/>
            <a:t>decarbonisation</a:t>
          </a:r>
          <a:r>
            <a:rPr lang="en-US" sz="1600" dirty="0" smtClean="0"/>
            <a:t> plan  (art. 31)</a:t>
          </a:r>
          <a:endParaRPr lang="pt-PT" sz="1600" dirty="0"/>
        </a:p>
      </dgm:t>
    </dgm:pt>
    <dgm:pt modelId="{EE89B6DF-47AB-4748-8011-81AFCFEADF32}" type="parTrans" cxnId="{1C8F7EBA-457A-4599-82F4-314ACF816B01}">
      <dgm:prSet/>
      <dgm:spPr/>
      <dgm:t>
        <a:bodyPr/>
        <a:lstStyle/>
        <a:p>
          <a:endParaRPr lang="pt-PT"/>
        </a:p>
      </dgm:t>
    </dgm:pt>
    <dgm:pt modelId="{7BE106AE-03E9-4373-9A85-5ABEC5A159F8}" type="sibTrans" cxnId="{1C8F7EBA-457A-4599-82F4-314ACF816B01}">
      <dgm:prSet/>
      <dgm:spPr/>
      <dgm:t>
        <a:bodyPr/>
        <a:lstStyle/>
        <a:p>
          <a:endParaRPr lang="pt-PT"/>
        </a:p>
      </dgm:t>
    </dgm:pt>
    <dgm:pt modelId="{170A5443-2D97-466B-A460-BED0C9AAEC3E}">
      <dgm:prSet custT="1"/>
      <dgm:spPr/>
      <dgm:t>
        <a:bodyPr/>
        <a:lstStyle/>
        <a:p>
          <a:r>
            <a:rPr lang="en-US" sz="1800" dirty="0" smtClean="0"/>
            <a:t>Meeting carbon neutrality targets by 2050</a:t>
          </a:r>
          <a:endParaRPr lang="pt-PT" sz="1800" dirty="0" smtClean="0"/>
        </a:p>
      </dgm:t>
    </dgm:pt>
    <dgm:pt modelId="{280AA5AF-96BE-4C23-9DE7-7BE4CADC50DD}" type="parTrans" cxnId="{66EE0D7A-5CBD-44BC-9A0C-3B483B5BFEAA}">
      <dgm:prSet/>
      <dgm:spPr/>
      <dgm:t>
        <a:bodyPr/>
        <a:lstStyle/>
        <a:p>
          <a:endParaRPr lang="pt-PT"/>
        </a:p>
      </dgm:t>
    </dgm:pt>
    <dgm:pt modelId="{A43CD0B5-C908-4317-BF2D-361A5A6469B1}" type="sibTrans" cxnId="{66EE0D7A-5CBD-44BC-9A0C-3B483B5BFEAA}">
      <dgm:prSet/>
      <dgm:spPr/>
      <dgm:t>
        <a:bodyPr/>
        <a:lstStyle/>
        <a:p>
          <a:endParaRPr lang="pt-PT"/>
        </a:p>
      </dgm:t>
    </dgm:pt>
    <dgm:pt modelId="{5D9F84AB-1BEF-487A-93BB-09586F4974D9}">
      <dgm:prSet phldrT="[Texto]" custT="1"/>
      <dgm:spPr/>
      <dgm:t>
        <a:bodyPr/>
        <a:lstStyle/>
        <a:p>
          <a:r>
            <a:rPr lang="en-US" sz="1600" dirty="0" smtClean="0"/>
            <a:t>TSO and DSO development network plans must include information about connection to the network requests and the expected compositions of the gas arising from the injection of other gases</a:t>
          </a:r>
          <a:endParaRPr lang="pt-PT" sz="1600" dirty="0"/>
        </a:p>
      </dgm:t>
    </dgm:pt>
    <dgm:pt modelId="{42223A8C-C21E-40E5-ACD4-8C946833D8FD}" type="parTrans" cxnId="{B37BD3C8-C3A8-4997-BE2C-FA5316DB0797}">
      <dgm:prSet/>
      <dgm:spPr/>
      <dgm:t>
        <a:bodyPr/>
        <a:lstStyle/>
        <a:p>
          <a:endParaRPr lang="pt-PT"/>
        </a:p>
      </dgm:t>
    </dgm:pt>
    <dgm:pt modelId="{561741F2-111E-4D24-9CD2-FC6B793590CD}" type="sibTrans" cxnId="{B37BD3C8-C3A8-4997-BE2C-FA5316DB0797}">
      <dgm:prSet/>
      <dgm:spPr/>
      <dgm:t>
        <a:bodyPr/>
        <a:lstStyle/>
        <a:p>
          <a:endParaRPr lang="pt-PT"/>
        </a:p>
      </dgm:t>
    </dgm:pt>
    <dgm:pt modelId="{742A85D0-847D-4F93-BCAC-B99C9595B1ED}">
      <dgm:prSet phldrT="[Texto]" custT="1"/>
      <dgm:spPr/>
      <dgm:t>
        <a:bodyPr/>
        <a:lstStyle/>
        <a:p>
          <a:r>
            <a:rPr lang="en-US" sz="1600" dirty="0" smtClean="0"/>
            <a:t>Give information about the possible locations in the network for producers of renewable and other gases connections (Art. 86 and 89)</a:t>
          </a:r>
          <a:endParaRPr lang="pt-PT" sz="1600" dirty="0"/>
        </a:p>
      </dgm:t>
    </dgm:pt>
    <dgm:pt modelId="{0724173E-31DB-4691-93AE-DC62734A1E28}" type="parTrans" cxnId="{1A5B3A0F-16F1-4089-9C19-AD4514F9E914}">
      <dgm:prSet/>
      <dgm:spPr/>
      <dgm:t>
        <a:bodyPr/>
        <a:lstStyle/>
        <a:p>
          <a:endParaRPr lang="pt-PT"/>
        </a:p>
      </dgm:t>
    </dgm:pt>
    <dgm:pt modelId="{896D349B-8389-4839-978E-D165FB761B0A}" type="sibTrans" cxnId="{1A5B3A0F-16F1-4089-9C19-AD4514F9E914}">
      <dgm:prSet/>
      <dgm:spPr/>
      <dgm:t>
        <a:bodyPr/>
        <a:lstStyle/>
        <a:p>
          <a:endParaRPr lang="pt-PT"/>
        </a:p>
      </dgm:t>
    </dgm:pt>
    <dgm:pt modelId="{A0349B36-0CEE-4B51-8324-7311C3A63BC9}">
      <dgm:prSet phldrT="[Texto]" custT="1"/>
      <dgm:spPr/>
      <dgm:t>
        <a:bodyPr/>
        <a:lstStyle/>
        <a:p>
          <a:endParaRPr lang="pt-PT" sz="1600" dirty="0"/>
        </a:p>
      </dgm:t>
    </dgm:pt>
    <dgm:pt modelId="{C7E2D097-526B-4A5D-A497-2D37E561C860}" type="parTrans" cxnId="{35F321DC-E2E1-43C8-B89F-8F30890543BD}">
      <dgm:prSet/>
      <dgm:spPr/>
      <dgm:t>
        <a:bodyPr/>
        <a:lstStyle/>
        <a:p>
          <a:endParaRPr lang="pt-PT"/>
        </a:p>
      </dgm:t>
    </dgm:pt>
    <dgm:pt modelId="{561D5882-859C-48E0-9586-FA87F21B2207}" type="sibTrans" cxnId="{35F321DC-E2E1-43C8-B89F-8F30890543BD}">
      <dgm:prSet/>
      <dgm:spPr/>
      <dgm:t>
        <a:bodyPr/>
        <a:lstStyle/>
        <a:p>
          <a:endParaRPr lang="pt-PT"/>
        </a:p>
      </dgm:t>
    </dgm:pt>
    <dgm:pt modelId="{CAC53B35-2936-4050-A9AA-067A7FDAB17B}" type="pres">
      <dgm:prSet presAssocID="{C584F997-9815-4090-87B0-7809D24EA8EB}" presName="Name0" presStyleCnt="0">
        <dgm:presLayoutVars>
          <dgm:dir/>
          <dgm:animLvl val="lvl"/>
          <dgm:resizeHandles val="exact"/>
        </dgm:presLayoutVars>
      </dgm:prSet>
      <dgm:spPr/>
      <dgm:t>
        <a:bodyPr/>
        <a:lstStyle/>
        <a:p>
          <a:endParaRPr lang="pt-PT"/>
        </a:p>
      </dgm:t>
    </dgm:pt>
    <dgm:pt modelId="{235F60F6-721A-44EB-A8EC-CF9C68102E15}" type="pres">
      <dgm:prSet presAssocID="{80A1DE97-BC68-4E10-AB4D-D0BAC18E2B5A}" presName="composite" presStyleCnt="0"/>
      <dgm:spPr/>
    </dgm:pt>
    <dgm:pt modelId="{E49D0741-24B2-48BA-AD39-80544B6D7A15}" type="pres">
      <dgm:prSet presAssocID="{80A1DE97-BC68-4E10-AB4D-D0BAC18E2B5A}" presName="parTx" presStyleLbl="alignNode1" presStyleIdx="0" presStyleCnt="3">
        <dgm:presLayoutVars>
          <dgm:chMax val="0"/>
          <dgm:chPref val="0"/>
          <dgm:bulletEnabled val="1"/>
        </dgm:presLayoutVars>
      </dgm:prSet>
      <dgm:spPr/>
      <dgm:t>
        <a:bodyPr/>
        <a:lstStyle/>
        <a:p>
          <a:endParaRPr lang="pt-PT"/>
        </a:p>
      </dgm:t>
    </dgm:pt>
    <dgm:pt modelId="{8EA5C722-0304-48A6-B101-E9CB77D3D798}" type="pres">
      <dgm:prSet presAssocID="{80A1DE97-BC68-4E10-AB4D-D0BAC18E2B5A}" presName="desTx" presStyleLbl="alignAccFollowNode1" presStyleIdx="0" presStyleCnt="3">
        <dgm:presLayoutVars>
          <dgm:bulletEnabled val="1"/>
        </dgm:presLayoutVars>
      </dgm:prSet>
      <dgm:spPr/>
      <dgm:t>
        <a:bodyPr/>
        <a:lstStyle/>
        <a:p>
          <a:endParaRPr lang="pt-PT"/>
        </a:p>
      </dgm:t>
    </dgm:pt>
    <dgm:pt modelId="{646A2344-3A1B-4CC5-AA35-B99EA8845B8E}" type="pres">
      <dgm:prSet presAssocID="{62893C5C-CE45-47ED-91F3-720B44AE7EF8}" presName="space" presStyleCnt="0"/>
      <dgm:spPr/>
    </dgm:pt>
    <dgm:pt modelId="{B1DCA8A3-08DF-4B9A-BB2E-9408DA59D1F6}" type="pres">
      <dgm:prSet presAssocID="{A56CEB43-D12B-45F5-8027-8B14A16F152F}" presName="composite" presStyleCnt="0"/>
      <dgm:spPr/>
    </dgm:pt>
    <dgm:pt modelId="{C0BF4E7B-A14F-4F54-B84E-7941B9651543}" type="pres">
      <dgm:prSet presAssocID="{A56CEB43-D12B-45F5-8027-8B14A16F152F}" presName="parTx" presStyleLbl="alignNode1" presStyleIdx="1" presStyleCnt="3">
        <dgm:presLayoutVars>
          <dgm:chMax val="0"/>
          <dgm:chPref val="0"/>
          <dgm:bulletEnabled val="1"/>
        </dgm:presLayoutVars>
      </dgm:prSet>
      <dgm:spPr/>
      <dgm:t>
        <a:bodyPr/>
        <a:lstStyle/>
        <a:p>
          <a:endParaRPr lang="pt-PT"/>
        </a:p>
      </dgm:t>
    </dgm:pt>
    <dgm:pt modelId="{EBA5A906-199C-4CE9-8B85-AC10A93C5B53}" type="pres">
      <dgm:prSet presAssocID="{A56CEB43-D12B-45F5-8027-8B14A16F152F}" presName="desTx" presStyleLbl="alignAccFollowNode1" presStyleIdx="1" presStyleCnt="3" custLinFactNeighborX="252" custLinFactNeighborY="293">
        <dgm:presLayoutVars>
          <dgm:bulletEnabled val="1"/>
        </dgm:presLayoutVars>
      </dgm:prSet>
      <dgm:spPr/>
      <dgm:t>
        <a:bodyPr/>
        <a:lstStyle/>
        <a:p>
          <a:endParaRPr lang="pt-PT"/>
        </a:p>
      </dgm:t>
    </dgm:pt>
    <dgm:pt modelId="{E0F2EFB4-DBEE-4649-A4AD-5BFC361C5504}" type="pres">
      <dgm:prSet presAssocID="{5E479DF4-8D06-4A44-8240-0EF34F2240A4}" presName="space" presStyleCnt="0"/>
      <dgm:spPr/>
    </dgm:pt>
    <dgm:pt modelId="{7B513200-8543-41C7-A84D-A5CB0A1EF93C}" type="pres">
      <dgm:prSet presAssocID="{EC4773E1-621F-4E47-98E6-73250B17F1AF}" presName="composite" presStyleCnt="0"/>
      <dgm:spPr/>
    </dgm:pt>
    <dgm:pt modelId="{ECB0D13B-F1BC-435A-B3DE-C9C539B9D4CC}" type="pres">
      <dgm:prSet presAssocID="{EC4773E1-621F-4E47-98E6-73250B17F1AF}" presName="parTx" presStyleLbl="alignNode1" presStyleIdx="2" presStyleCnt="3">
        <dgm:presLayoutVars>
          <dgm:chMax val="0"/>
          <dgm:chPref val="0"/>
          <dgm:bulletEnabled val="1"/>
        </dgm:presLayoutVars>
      </dgm:prSet>
      <dgm:spPr/>
      <dgm:t>
        <a:bodyPr/>
        <a:lstStyle/>
        <a:p>
          <a:endParaRPr lang="pt-PT"/>
        </a:p>
      </dgm:t>
    </dgm:pt>
    <dgm:pt modelId="{DA1EA757-232F-4F06-ADA3-184721BB3328}" type="pres">
      <dgm:prSet presAssocID="{EC4773E1-621F-4E47-98E6-73250B17F1AF}" presName="desTx" presStyleLbl="alignAccFollowNode1" presStyleIdx="2" presStyleCnt="3" custLinFactNeighborX="606" custLinFactNeighborY="652">
        <dgm:presLayoutVars>
          <dgm:bulletEnabled val="1"/>
        </dgm:presLayoutVars>
      </dgm:prSet>
      <dgm:spPr/>
      <dgm:t>
        <a:bodyPr/>
        <a:lstStyle/>
        <a:p>
          <a:endParaRPr lang="pt-PT"/>
        </a:p>
      </dgm:t>
    </dgm:pt>
  </dgm:ptLst>
  <dgm:cxnLst>
    <dgm:cxn modelId="{6080F491-37EE-4B54-AB3C-CA3B399B7130}" type="presOf" srcId="{80A1DE97-BC68-4E10-AB4D-D0BAC18E2B5A}" destId="{E49D0741-24B2-48BA-AD39-80544B6D7A15}" srcOrd="0" destOrd="0" presId="urn:microsoft.com/office/officeart/2005/8/layout/hList1"/>
    <dgm:cxn modelId="{700B2BD6-4273-429B-AB32-8902D794F994}" type="presOf" srcId="{A56CEB43-D12B-45F5-8027-8B14A16F152F}" destId="{C0BF4E7B-A14F-4F54-B84E-7941B9651543}" srcOrd="0" destOrd="0" presId="urn:microsoft.com/office/officeart/2005/8/layout/hList1"/>
    <dgm:cxn modelId="{42169898-C768-46CC-ACCE-8C9A984C3B1B}" srcId="{A56CEB43-D12B-45F5-8027-8B14A16F152F}" destId="{3EC45443-F3B2-4ED9-9E99-91CC278B0A2B}" srcOrd="0" destOrd="0" parTransId="{9B446FE9-3C8A-4449-9523-1D143923ED9E}" sibTransId="{CC44A61C-C6E0-43E7-B22A-1F7E1BE0E934}"/>
    <dgm:cxn modelId="{1A5B3A0F-16F1-4089-9C19-AD4514F9E914}" srcId="{A56CEB43-D12B-45F5-8027-8B14A16F152F}" destId="{742A85D0-847D-4F93-BCAC-B99C9595B1ED}" srcOrd="3" destOrd="0" parTransId="{0724173E-31DB-4691-93AE-DC62734A1E28}" sibTransId="{896D349B-8389-4839-978E-D165FB761B0A}"/>
    <dgm:cxn modelId="{35F321DC-E2E1-43C8-B89F-8F30890543BD}" srcId="{A56CEB43-D12B-45F5-8027-8B14A16F152F}" destId="{A0349B36-0CEE-4B51-8324-7311C3A63BC9}" srcOrd="2" destOrd="0" parTransId="{C7E2D097-526B-4A5D-A497-2D37E561C860}" sibTransId="{561D5882-859C-48E0-9586-FA87F21B2207}"/>
    <dgm:cxn modelId="{CDBCDBE1-9217-4FEF-894E-5D6D589072C9}" type="presOf" srcId="{170A5443-2D97-466B-A460-BED0C9AAEC3E}" destId="{8EA5C722-0304-48A6-B101-E9CB77D3D798}" srcOrd="0" destOrd="1" presId="urn:microsoft.com/office/officeart/2005/8/layout/hList1"/>
    <dgm:cxn modelId="{A9FFBB4E-F1EB-47AD-897C-5528930E60F4}" type="presOf" srcId="{A0349B36-0CEE-4B51-8324-7311C3A63BC9}" destId="{EBA5A906-199C-4CE9-8B85-AC10A93C5B53}" srcOrd="0" destOrd="2" presId="urn:microsoft.com/office/officeart/2005/8/layout/hList1"/>
    <dgm:cxn modelId="{66EE0D7A-5CBD-44BC-9A0C-3B483B5BFEAA}" srcId="{80A1DE97-BC68-4E10-AB4D-D0BAC18E2B5A}" destId="{170A5443-2D97-466B-A460-BED0C9AAEC3E}" srcOrd="1" destOrd="0" parTransId="{280AA5AF-96BE-4C23-9DE7-7BE4CADC50DD}" sibTransId="{A43CD0B5-C908-4317-BF2D-361A5A6469B1}"/>
    <dgm:cxn modelId="{4EE318A9-3C0A-4517-AC1E-765D21D8A468}" type="presOf" srcId="{3EC45443-F3B2-4ED9-9E99-91CC278B0A2B}" destId="{EBA5A906-199C-4CE9-8B85-AC10A93C5B53}" srcOrd="0" destOrd="0" presId="urn:microsoft.com/office/officeart/2005/8/layout/hList1"/>
    <dgm:cxn modelId="{D5E528CA-9A85-4A49-8D91-9C02415AD3E2}" type="presOf" srcId="{F8239397-FB62-4CFA-9CDB-38DC4485AB0E}" destId="{DA1EA757-232F-4F06-ADA3-184721BB3328}" srcOrd="0" destOrd="0" presId="urn:microsoft.com/office/officeart/2005/8/layout/hList1"/>
    <dgm:cxn modelId="{1C8F7EBA-457A-4599-82F4-314ACF816B01}" srcId="{EC4773E1-621F-4E47-98E6-73250B17F1AF}" destId="{F8239397-FB62-4CFA-9CDB-38DC4485AB0E}" srcOrd="0" destOrd="0" parTransId="{EE89B6DF-47AB-4748-8011-81AFCFEADF32}" sibTransId="{7BE106AE-03E9-4373-9A85-5ABEC5A159F8}"/>
    <dgm:cxn modelId="{02ABFBA1-CDC9-4CAF-8881-2FF68A3C118B}" srcId="{C584F997-9815-4090-87B0-7809D24EA8EB}" destId="{A56CEB43-D12B-45F5-8027-8B14A16F152F}" srcOrd="1" destOrd="0" parTransId="{0D6EF6B3-1801-4D28-AA8F-AAF29B8C10D2}" sibTransId="{5E479DF4-8D06-4A44-8240-0EF34F2240A4}"/>
    <dgm:cxn modelId="{7EB2A434-67B1-45DB-A8C1-34362B2EE52D}" type="presOf" srcId="{C584F997-9815-4090-87B0-7809D24EA8EB}" destId="{CAC53B35-2936-4050-A9AA-067A7FDAB17B}" srcOrd="0" destOrd="0" presId="urn:microsoft.com/office/officeart/2005/8/layout/hList1"/>
    <dgm:cxn modelId="{2E187948-D2C3-4575-8789-28EE61CC5863}" srcId="{C584F997-9815-4090-87B0-7809D24EA8EB}" destId="{EC4773E1-621F-4E47-98E6-73250B17F1AF}" srcOrd="2" destOrd="0" parTransId="{0B8C9C12-5C34-4876-931C-D10E1A3517FB}" sibTransId="{0B5F2363-1043-4652-86F9-B923281C3FD9}"/>
    <dgm:cxn modelId="{44D2E846-6194-457B-859E-A862E3AB4B43}" type="presOf" srcId="{742A85D0-847D-4F93-BCAC-B99C9595B1ED}" destId="{EBA5A906-199C-4CE9-8B85-AC10A93C5B53}" srcOrd="0" destOrd="3" presId="urn:microsoft.com/office/officeart/2005/8/layout/hList1"/>
    <dgm:cxn modelId="{B81C0269-13CB-4BEB-8724-234DD78A2B5E}" type="presOf" srcId="{991D0DD1-FAA0-43CD-ACD5-019391B36E46}" destId="{8EA5C722-0304-48A6-B101-E9CB77D3D798}" srcOrd="0" destOrd="0" presId="urn:microsoft.com/office/officeart/2005/8/layout/hList1"/>
    <dgm:cxn modelId="{CCE60A76-FDEB-4062-A44F-9AC6589392E8}" srcId="{80A1DE97-BC68-4E10-AB4D-D0BAC18E2B5A}" destId="{991D0DD1-FAA0-43CD-ACD5-019391B36E46}" srcOrd="0" destOrd="0" parTransId="{44B4DA4E-2BC9-46B3-A86F-F7892E9D3085}" sibTransId="{70F604C2-893E-459C-A492-D9D1E8336F22}"/>
    <dgm:cxn modelId="{E6B69ACD-EEED-4EED-8C6D-0E19BF68D55B}" type="presOf" srcId="{EC4773E1-621F-4E47-98E6-73250B17F1AF}" destId="{ECB0D13B-F1BC-435A-B3DE-C9C539B9D4CC}" srcOrd="0" destOrd="0" presId="urn:microsoft.com/office/officeart/2005/8/layout/hList1"/>
    <dgm:cxn modelId="{407E0AEA-CEDD-4CB5-AB1A-380CF73626C4}" type="presOf" srcId="{5D9F84AB-1BEF-487A-93BB-09586F4974D9}" destId="{EBA5A906-199C-4CE9-8B85-AC10A93C5B53}" srcOrd="0" destOrd="1" presId="urn:microsoft.com/office/officeart/2005/8/layout/hList1"/>
    <dgm:cxn modelId="{1132A2FC-DC84-4A93-9E63-FCC349CA3FC2}" srcId="{C584F997-9815-4090-87B0-7809D24EA8EB}" destId="{80A1DE97-BC68-4E10-AB4D-D0BAC18E2B5A}" srcOrd="0" destOrd="0" parTransId="{0794E729-7128-44B5-BA79-53E14D43F31D}" sibTransId="{62893C5C-CE45-47ED-91F3-720B44AE7EF8}"/>
    <dgm:cxn modelId="{B37BD3C8-C3A8-4997-BE2C-FA5316DB0797}" srcId="{A56CEB43-D12B-45F5-8027-8B14A16F152F}" destId="{5D9F84AB-1BEF-487A-93BB-09586F4974D9}" srcOrd="1" destOrd="0" parTransId="{42223A8C-C21E-40E5-ACD4-8C946833D8FD}" sibTransId="{561741F2-111E-4D24-9CD2-FC6B793590CD}"/>
    <dgm:cxn modelId="{FDA345D6-E2C2-4D42-BB1D-5069351055EE}" type="presParOf" srcId="{CAC53B35-2936-4050-A9AA-067A7FDAB17B}" destId="{235F60F6-721A-44EB-A8EC-CF9C68102E15}" srcOrd="0" destOrd="0" presId="urn:microsoft.com/office/officeart/2005/8/layout/hList1"/>
    <dgm:cxn modelId="{A4816F68-9F02-408E-AC93-E9614F1554B9}" type="presParOf" srcId="{235F60F6-721A-44EB-A8EC-CF9C68102E15}" destId="{E49D0741-24B2-48BA-AD39-80544B6D7A15}" srcOrd="0" destOrd="0" presId="urn:microsoft.com/office/officeart/2005/8/layout/hList1"/>
    <dgm:cxn modelId="{3797E107-3A50-4F1D-82AF-2093506FE630}" type="presParOf" srcId="{235F60F6-721A-44EB-A8EC-CF9C68102E15}" destId="{8EA5C722-0304-48A6-B101-E9CB77D3D798}" srcOrd="1" destOrd="0" presId="urn:microsoft.com/office/officeart/2005/8/layout/hList1"/>
    <dgm:cxn modelId="{F49DC4FD-D39E-4291-B570-0F8DA858A2CD}" type="presParOf" srcId="{CAC53B35-2936-4050-A9AA-067A7FDAB17B}" destId="{646A2344-3A1B-4CC5-AA35-B99EA8845B8E}" srcOrd="1" destOrd="0" presId="urn:microsoft.com/office/officeart/2005/8/layout/hList1"/>
    <dgm:cxn modelId="{D3CBF25E-A06C-4B4B-9F46-9598F446565A}" type="presParOf" srcId="{CAC53B35-2936-4050-A9AA-067A7FDAB17B}" destId="{B1DCA8A3-08DF-4B9A-BB2E-9408DA59D1F6}" srcOrd="2" destOrd="0" presId="urn:microsoft.com/office/officeart/2005/8/layout/hList1"/>
    <dgm:cxn modelId="{EAB7A1F8-0051-4522-9DEC-81C6F8BE6EAE}" type="presParOf" srcId="{B1DCA8A3-08DF-4B9A-BB2E-9408DA59D1F6}" destId="{C0BF4E7B-A14F-4F54-B84E-7941B9651543}" srcOrd="0" destOrd="0" presId="urn:microsoft.com/office/officeart/2005/8/layout/hList1"/>
    <dgm:cxn modelId="{B5B1BABF-34F6-4E4F-9385-1529FB4EAEDA}" type="presParOf" srcId="{B1DCA8A3-08DF-4B9A-BB2E-9408DA59D1F6}" destId="{EBA5A906-199C-4CE9-8B85-AC10A93C5B53}" srcOrd="1" destOrd="0" presId="urn:microsoft.com/office/officeart/2005/8/layout/hList1"/>
    <dgm:cxn modelId="{05B6B841-FF07-4255-9D82-112EE95EA38E}" type="presParOf" srcId="{CAC53B35-2936-4050-A9AA-067A7FDAB17B}" destId="{E0F2EFB4-DBEE-4649-A4AD-5BFC361C5504}" srcOrd="3" destOrd="0" presId="urn:microsoft.com/office/officeart/2005/8/layout/hList1"/>
    <dgm:cxn modelId="{F4143C91-423A-4FCE-ADBB-BA820EF38D70}" type="presParOf" srcId="{CAC53B35-2936-4050-A9AA-067A7FDAB17B}" destId="{7B513200-8543-41C7-A84D-A5CB0A1EF93C}" srcOrd="4" destOrd="0" presId="urn:microsoft.com/office/officeart/2005/8/layout/hList1"/>
    <dgm:cxn modelId="{55280A3C-B1F6-4D3C-B0E3-E49406A643AF}" type="presParOf" srcId="{7B513200-8543-41C7-A84D-A5CB0A1EF93C}" destId="{ECB0D13B-F1BC-435A-B3DE-C9C539B9D4CC}" srcOrd="0" destOrd="0" presId="urn:microsoft.com/office/officeart/2005/8/layout/hList1"/>
    <dgm:cxn modelId="{1A9C9E52-9F10-4899-8819-33B23CBF9489}" type="presParOf" srcId="{7B513200-8543-41C7-A84D-A5CB0A1EF93C}" destId="{DA1EA757-232F-4F06-ADA3-184721BB33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F3DA43-3F1A-4471-A59E-4DEF58C440A5}" type="doc">
      <dgm:prSet loTypeId="urn:microsoft.com/office/officeart/2005/8/layout/hList9" loCatId="list" qsTypeId="urn:microsoft.com/office/officeart/2005/8/quickstyle/simple1" qsCatId="simple" csTypeId="urn:microsoft.com/office/officeart/2005/8/colors/colorful1" csCatId="colorful" phldr="1"/>
      <dgm:spPr/>
      <dgm:t>
        <a:bodyPr/>
        <a:lstStyle/>
        <a:p>
          <a:endParaRPr lang="pt-PT"/>
        </a:p>
      </dgm:t>
    </dgm:pt>
    <dgm:pt modelId="{8BD49555-5294-4D09-BB2A-28B0077B0372}">
      <dgm:prSet phldrT="[Texto]" custT="1"/>
      <dgm:spPr/>
      <dgm:t>
        <a:bodyPr/>
        <a:lstStyle/>
        <a:p>
          <a:r>
            <a:rPr lang="pt-PT" sz="2000" b="1" dirty="0" err="1" smtClean="0"/>
            <a:t>Suppliers</a:t>
          </a:r>
          <a:endParaRPr lang="pt-PT" sz="2000" dirty="0"/>
        </a:p>
      </dgm:t>
    </dgm:pt>
    <dgm:pt modelId="{0F26A03C-A4CA-48A8-ADDA-F8371E3E16A1}" type="parTrans" cxnId="{5F41F49F-4C1E-4A20-A166-1A3EDE6A4224}">
      <dgm:prSet/>
      <dgm:spPr/>
      <dgm:t>
        <a:bodyPr/>
        <a:lstStyle/>
        <a:p>
          <a:endParaRPr lang="pt-PT"/>
        </a:p>
      </dgm:t>
    </dgm:pt>
    <dgm:pt modelId="{ECB18193-F095-4D02-8632-10F84814BB13}" type="sibTrans" cxnId="{5F41F49F-4C1E-4A20-A166-1A3EDE6A4224}">
      <dgm:prSet/>
      <dgm:spPr/>
      <dgm:t>
        <a:bodyPr/>
        <a:lstStyle/>
        <a:p>
          <a:endParaRPr lang="pt-PT"/>
        </a:p>
      </dgm:t>
    </dgm:pt>
    <dgm:pt modelId="{5FC1E83A-525A-48F0-97BA-6EB86E78A854}">
      <dgm:prSet phldrT="[Texto]"/>
      <dgm:spPr/>
      <dgm:t>
        <a:bodyPr/>
        <a:lstStyle/>
        <a:p>
          <a:endParaRPr lang="pt-PT" dirty="0" smtClean="0"/>
        </a:p>
        <a:p>
          <a:r>
            <a:rPr lang="en-US" dirty="0" smtClean="0"/>
            <a:t>- Collaborate in the promotion of energy efficiency and demand-side management policies;</a:t>
          </a:r>
          <a:endParaRPr lang="pt-PT" dirty="0" smtClean="0"/>
        </a:p>
        <a:p>
          <a:r>
            <a:rPr lang="en-US" dirty="0" smtClean="0"/>
            <a:t>- </a:t>
          </a:r>
          <a:r>
            <a:rPr lang="en-US" b="1" dirty="0" smtClean="0"/>
            <a:t>Meet the minimum quotas for incorporating other gases into its gas supply </a:t>
          </a:r>
          <a:r>
            <a:rPr lang="en-US" dirty="0" smtClean="0"/>
            <a:t>(art. 54)</a:t>
          </a:r>
          <a:endParaRPr lang="pt-PT" dirty="0" smtClean="0"/>
        </a:p>
      </dgm:t>
    </dgm:pt>
    <dgm:pt modelId="{A2748195-7D73-4073-BA1B-0709271C372B}" type="parTrans" cxnId="{CE2CBC29-4E39-4D28-A69D-7275D7F20839}">
      <dgm:prSet/>
      <dgm:spPr/>
      <dgm:t>
        <a:bodyPr/>
        <a:lstStyle/>
        <a:p>
          <a:endParaRPr lang="pt-PT"/>
        </a:p>
      </dgm:t>
    </dgm:pt>
    <dgm:pt modelId="{B617A8D3-7B94-4863-A2E0-ECE862A3AEBA}" type="sibTrans" cxnId="{CE2CBC29-4E39-4D28-A69D-7275D7F20839}">
      <dgm:prSet/>
      <dgm:spPr/>
      <dgm:t>
        <a:bodyPr/>
        <a:lstStyle/>
        <a:p>
          <a:endParaRPr lang="pt-PT"/>
        </a:p>
      </dgm:t>
    </dgm:pt>
    <dgm:pt modelId="{099A41E1-1EA1-4078-9299-E9880ECC0FEC}">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t-PT" sz="1800" b="1" dirty="0" err="1" smtClean="0"/>
            <a:t>Wholesale</a:t>
          </a:r>
          <a:r>
            <a:rPr lang="pt-PT" sz="1800" b="1" dirty="0" smtClean="0"/>
            <a:t> </a:t>
          </a:r>
          <a:r>
            <a:rPr lang="pt-PT" sz="1800" b="1" dirty="0" err="1" smtClean="0"/>
            <a:t>supplier</a:t>
          </a:r>
          <a:endParaRPr lang="pt-PT" sz="1800" dirty="0" smtClean="0"/>
        </a:p>
        <a:p>
          <a:pPr lvl="0" defTabSz="800100">
            <a:lnSpc>
              <a:spcPct val="90000"/>
            </a:lnSpc>
            <a:spcBef>
              <a:spcPct val="0"/>
            </a:spcBef>
            <a:spcAft>
              <a:spcPct val="35000"/>
            </a:spcAft>
          </a:pPr>
          <a:r>
            <a:rPr lang="pt-PT" sz="1800" b="1" dirty="0" err="1" smtClean="0"/>
            <a:t>of</a:t>
          </a:r>
          <a:r>
            <a:rPr lang="pt-PT" sz="1800" b="1" dirty="0" smtClean="0"/>
            <a:t> </a:t>
          </a:r>
          <a:r>
            <a:rPr lang="pt-PT" sz="1800" b="1" dirty="0" err="1" smtClean="0"/>
            <a:t>last</a:t>
          </a:r>
          <a:r>
            <a:rPr lang="pt-PT" sz="1800" b="1" dirty="0" smtClean="0"/>
            <a:t> </a:t>
          </a:r>
          <a:r>
            <a:rPr lang="pt-PT" sz="1800" b="1" dirty="0" err="1" smtClean="0"/>
            <a:t>resourse</a:t>
          </a:r>
          <a:endParaRPr lang="pt-PT" sz="1800" dirty="0"/>
        </a:p>
      </dgm:t>
    </dgm:pt>
    <dgm:pt modelId="{047A6224-CC3E-4AE2-B772-6D004BC9FE2F}" type="parTrans" cxnId="{56DF79F5-3D6E-411D-A685-DC7D664E1E30}">
      <dgm:prSet/>
      <dgm:spPr/>
      <dgm:t>
        <a:bodyPr/>
        <a:lstStyle/>
        <a:p>
          <a:endParaRPr lang="pt-PT"/>
        </a:p>
      </dgm:t>
    </dgm:pt>
    <dgm:pt modelId="{B48F33A2-13A9-4762-9507-267EE30F6FAA}" type="sibTrans" cxnId="{56DF79F5-3D6E-411D-A685-DC7D664E1E30}">
      <dgm:prSet/>
      <dgm:spPr/>
      <dgm:t>
        <a:bodyPr/>
        <a:lstStyle/>
        <a:p>
          <a:endParaRPr lang="pt-PT"/>
        </a:p>
      </dgm:t>
    </dgm:pt>
    <dgm:pt modelId="{DC08343D-2E44-4ADE-9D29-7E1AE6BDBABB}">
      <dgm:prSet phldrT="[Texto]" custT="1"/>
      <dgm:spPr/>
      <dgm:t>
        <a:bodyPr/>
        <a:lstStyle/>
        <a:p>
          <a:r>
            <a:rPr lang="en-US" sz="1200" dirty="0" smtClean="0"/>
            <a:t>- </a:t>
          </a:r>
          <a:r>
            <a:rPr lang="en-US" sz="1400" b="1" dirty="0" smtClean="0"/>
            <a:t>Purchase gases of renewable origin and low carbon gases from the producers to ensure compliance with the minimum quotas for the incorporation of other gases by the other stakeholders of the NGS </a:t>
          </a:r>
          <a:r>
            <a:rPr lang="en-US" sz="1400" dirty="0" smtClean="0"/>
            <a:t>(Art. 61)</a:t>
          </a:r>
          <a:endParaRPr lang="pt-PT" sz="1400" dirty="0"/>
        </a:p>
      </dgm:t>
    </dgm:pt>
    <dgm:pt modelId="{56E43D02-28DD-41CF-925C-BEDCB1A1F024}" type="parTrans" cxnId="{CEE76F23-1C0F-4E47-B112-7822DF056185}">
      <dgm:prSet/>
      <dgm:spPr/>
      <dgm:t>
        <a:bodyPr/>
        <a:lstStyle/>
        <a:p>
          <a:endParaRPr lang="pt-PT"/>
        </a:p>
      </dgm:t>
    </dgm:pt>
    <dgm:pt modelId="{01871EDA-4BA8-4437-ACF6-DECDE31EAF99}" type="sibTrans" cxnId="{CEE76F23-1C0F-4E47-B112-7822DF056185}">
      <dgm:prSet/>
      <dgm:spPr/>
      <dgm:t>
        <a:bodyPr/>
        <a:lstStyle/>
        <a:p>
          <a:endParaRPr lang="pt-PT"/>
        </a:p>
      </dgm:t>
    </dgm:pt>
    <dgm:pt modelId="{EE9A40E8-CF48-4309-95CB-7781A25A76B1}">
      <dgm:prSet phldrT="[Texto]" custT="1"/>
      <dgm:spPr/>
      <dgm:t>
        <a:bodyPr/>
        <a:lstStyle/>
        <a:p>
          <a:r>
            <a:rPr lang="pt-PT" sz="1600" dirty="0" smtClean="0">
              <a:solidFill>
                <a:schemeClr val="tx1"/>
              </a:solidFill>
            </a:rPr>
            <a:t>NRA </a:t>
          </a:r>
        </a:p>
        <a:p>
          <a:r>
            <a:rPr lang="pt-PT" sz="1600" dirty="0" smtClean="0">
              <a:solidFill>
                <a:schemeClr val="tx1"/>
              </a:solidFill>
            </a:rPr>
            <a:t>ERSE</a:t>
          </a:r>
          <a:endParaRPr lang="pt-PT" sz="1600" dirty="0">
            <a:solidFill>
              <a:schemeClr val="tx1"/>
            </a:solidFill>
          </a:endParaRPr>
        </a:p>
      </dgm:t>
    </dgm:pt>
    <dgm:pt modelId="{FDD04094-561D-4801-AAD9-6EDFDFC9F2E4}" type="parTrans" cxnId="{F9412D01-C3DA-4D59-B05D-E2CF554356E5}">
      <dgm:prSet/>
      <dgm:spPr/>
      <dgm:t>
        <a:bodyPr/>
        <a:lstStyle/>
        <a:p>
          <a:endParaRPr lang="pt-PT"/>
        </a:p>
      </dgm:t>
    </dgm:pt>
    <dgm:pt modelId="{0717FDB7-14DE-465A-B496-958036BB466B}" type="sibTrans" cxnId="{F9412D01-C3DA-4D59-B05D-E2CF554356E5}">
      <dgm:prSet/>
      <dgm:spPr/>
      <dgm:t>
        <a:bodyPr/>
        <a:lstStyle/>
        <a:p>
          <a:endParaRPr lang="pt-PT"/>
        </a:p>
      </dgm:t>
    </dgm:pt>
    <dgm:pt modelId="{2ED8A786-D5DA-4FA9-B350-08C6DD68DC87}">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smtClean="0"/>
            <a:t>- </a:t>
          </a:r>
          <a:r>
            <a:rPr lang="en-US" sz="1600" dirty="0" smtClean="0"/>
            <a:t>Ensuring access to networks for customers, renewable origin gas producers and suppliers </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 Promotion of a progressive integration of electricity and gas sectors</a:t>
          </a:r>
          <a:endParaRPr lang="pt-PT" sz="1600" dirty="0" smtClean="0"/>
        </a:p>
        <a:p>
          <a:pPr lvl="0" defTabSz="533400">
            <a:lnSpc>
              <a:spcPct val="90000"/>
            </a:lnSpc>
            <a:spcBef>
              <a:spcPct val="0"/>
            </a:spcBef>
            <a:spcAft>
              <a:spcPct val="35000"/>
            </a:spcAft>
          </a:pPr>
          <a:r>
            <a:rPr lang="en-US" sz="1600" dirty="0" smtClean="0"/>
            <a:t> - Monitoring the progressive </a:t>
          </a:r>
          <a:r>
            <a:rPr lang="en-US" sz="1600" dirty="0" err="1" smtClean="0"/>
            <a:t>decarbonisation</a:t>
          </a:r>
          <a:r>
            <a:rPr lang="en-US" sz="1600" dirty="0" smtClean="0"/>
            <a:t> of NGS</a:t>
          </a:r>
          <a:endParaRPr lang="pt-PT" sz="1600" dirty="0"/>
        </a:p>
      </dgm:t>
    </dgm:pt>
    <dgm:pt modelId="{D8BC279E-DBD0-4BF7-BFE6-41350327A84B}" type="parTrans" cxnId="{2813D822-E018-4B13-906C-B3F0974DA6D5}">
      <dgm:prSet/>
      <dgm:spPr/>
      <dgm:t>
        <a:bodyPr/>
        <a:lstStyle/>
        <a:p>
          <a:endParaRPr lang="pt-PT"/>
        </a:p>
      </dgm:t>
    </dgm:pt>
    <dgm:pt modelId="{70B0B6CF-1BD3-4748-A0D3-482614236691}" type="sibTrans" cxnId="{2813D822-E018-4B13-906C-B3F0974DA6D5}">
      <dgm:prSet/>
      <dgm:spPr/>
      <dgm:t>
        <a:bodyPr/>
        <a:lstStyle/>
        <a:p>
          <a:endParaRPr lang="pt-PT"/>
        </a:p>
      </dgm:t>
    </dgm:pt>
    <dgm:pt modelId="{207F7C13-D316-40BC-AA37-436966F8942F}" type="pres">
      <dgm:prSet presAssocID="{DCF3DA43-3F1A-4471-A59E-4DEF58C440A5}" presName="list" presStyleCnt="0">
        <dgm:presLayoutVars>
          <dgm:dir/>
          <dgm:animLvl val="lvl"/>
        </dgm:presLayoutVars>
      </dgm:prSet>
      <dgm:spPr/>
      <dgm:t>
        <a:bodyPr/>
        <a:lstStyle/>
        <a:p>
          <a:endParaRPr lang="pt-PT"/>
        </a:p>
      </dgm:t>
    </dgm:pt>
    <dgm:pt modelId="{373657F1-8040-4484-BDE5-83F2BC2CE4AE}" type="pres">
      <dgm:prSet presAssocID="{8BD49555-5294-4D09-BB2A-28B0077B0372}" presName="posSpace" presStyleCnt="0"/>
      <dgm:spPr/>
    </dgm:pt>
    <dgm:pt modelId="{1CEBDB4D-6DAB-4756-88C8-5B0F580DE229}" type="pres">
      <dgm:prSet presAssocID="{8BD49555-5294-4D09-BB2A-28B0077B0372}" presName="vertFlow" presStyleCnt="0"/>
      <dgm:spPr/>
    </dgm:pt>
    <dgm:pt modelId="{B4D65853-08D8-4D65-8342-037E310856F5}" type="pres">
      <dgm:prSet presAssocID="{8BD49555-5294-4D09-BB2A-28B0077B0372}" presName="topSpace" presStyleCnt="0"/>
      <dgm:spPr/>
    </dgm:pt>
    <dgm:pt modelId="{B39ACC64-81A4-45F2-B6FE-2FE347459172}" type="pres">
      <dgm:prSet presAssocID="{8BD49555-5294-4D09-BB2A-28B0077B0372}" presName="firstComp" presStyleCnt="0"/>
      <dgm:spPr/>
    </dgm:pt>
    <dgm:pt modelId="{7F01E4B8-A345-4258-9D4F-B4C324F06142}" type="pres">
      <dgm:prSet presAssocID="{8BD49555-5294-4D09-BB2A-28B0077B0372}" presName="firstChild" presStyleLbl="bgAccFollowNode1" presStyleIdx="0" presStyleCnt="3" custScaleX="109206" custScaleY="396693" custLinFactNeighborX="8813" custLinFactNeighborY="39308"/>
      <dgm:spPr/>
      <dgm:t>
        <a:bodyPr/>
        <a:lstStyle/>
        <a:p>
          <a:endParaRPr lang="pt-PT"/>
        </a:p>
      </dgm:t>
    </dgm:pt>
    <dgm:pt modelId="{94797195-B438-43ED-9A96-D9E87A2CA326}" type="pres">
      <dgm:prSet presAssocID="{8BD49555-5294-4D09-BB2A-28B0077B0372}" presName="firstChildTx" presStyleLbl="bgAccFollowNode1" presStyleIdx="0" presStyleCnt="3">
        <dgm:presLayoutVars>
          <dgm:bulletEnabled val="1"/>
        </dgm:presLayoutVars>
      </dgm:prSet>
      <dgm:spPr/>
      <dgm:t>
        <a:bodyPr/>
        <a:lstStyle/>
        <a:p>
          <a:endParaRPr lang="pt-PT"/>
        </a:p>
      </dgm:t>
    </dgm:pt>
    <dgm:pt modelId="{3F59E91A-561E-405E-B6BB-5D8DF47EBA0B}" type="pres">
      <dgm:prSet presAssocID="{8BD49555-5294-4D09-BB2A-28B0077B0372}" presName="negSpace" presStyleCnt="0"/>
      <dgm:spPr/>
    </dgm:pt>
    <dgm:pt modelId="{62BD9C29-18EB-40EC-AB75-9F1B5B9A8B74}" type="pres">
      <dgm:prSet presAssocID="{8BD49555-5294-4D09-BB2A-28B0077B0372}" presName="circle" presStyleLbl="node1" presStyleIdx="0" presStyleCnt="3" custScaleX="181685" custScaleY="118316" custLinFactNeighborX="8490" custLinFactNeighborY="-1592"/>
      <dgm:spPr/>
      <dgm:t>
        <a:bodyPr/>
        <a:lstStyle/>
        <a:p>
          <a:endParaRPr lang="pt-PT"/>
        </a:p>
      </dgm:t>
    </dgm:pt>
    <dgm:pt modelId="{6086D964-DC51-42F1-B962-F206029C5B75}" type="pres">
      <dgm:prSet presAssocID="{ECB18193-F095-4D02-8632-10F84814BB13}" presName="transSpace" presStyleCnt="0"/>
      <dgm:spPr/>
    </dgm:pt>
    <dgm:pt modelId="{72FF564B-5C3A-405F-92EA-CBD63362578B}" type="pres">
      <dgm:prSet presAssocID="{099A41E1-1EA1-4078-9299-E9880ECC0FEC}" presName="posSpace" presStyleCnt="0"/>
      <dgm:spPr/>
    </dgm:pt>
    <dgm:pt modelId="{0EECD9DE-140C-4DD8-AABF-DE6B9BF5A4AE}" type="pres">
      <dgm:prSet presAssocID="{099A41E1-1EA1-4078-9299-E9880ECC0FEC}" presName="vertFlow" presStyleCnt="0"/>
      <dgm:spPr/>
    </dgm:pt>
    <dgm:pt modelId="{D5D44DC7-C3A2-41B4-8602-DB2138496128}" type="pres">
      <dgm:prSet presAssocID="{099A41E1-1EA1-4078-9299-E9880ECC0FEC}" presName="topSpace" presStyleCnt="0"/>
      <dgm:spPr/>
    </dgm:pt>
    <dgm:pt modelId="{A67B9047-067F-4023-8D78-B9D150BD4389}" type="pres">
      <dgm:prSet presAssocID="{099A41E1-1EA1-4078-9299-E9880ECC0FEC}" presName="firstComp" presStyleCnt="0"/>
      <dgm:spPr/>
    </dgm:pt>
    <dgm:pt modelId="{953CD60F-4883-435C-9F92-C8534BF9ADAF}" type="pres">
      <dgm:prSet presAssocID="{099A41E1-1EA1-4078-9299-E9880ECC0FEC}" presName="firstChild" presStyleLbl="bgAccFollowNode1" presStyleIdx="1" presStyleCnt="3" custScaleX="120158" custScaleY="414660" custLinFactNeighborX="7664" custLinFactNeighborY="40488"/>
      <dgm:spPr/>
      <dgm:t>
        <a:bodyPr/>
        <a:lstStyle/>
        <a:p>
          <a:endParaRPr lang="pt-PT"/>
        </a:p>
      </dgm:t>
    </dgm:pt>
    <dgm:pt modelId="{C5EBA9CD-32C6-419E-B2C0-74B1729C0C11}" type="pres">
      <dgm:prSet presAssocID="{099A41E1-1EA1-4078-9299-E9880ECC0FEC}" presName="firstChildTx" presStyleLbl="bgAccFollowNode1" presStyleIdx="1" presStyleCnt="3">
        <dgm:presLayoutVars>
          <dgm:bulletEnabled val="1"/>
        </dgm:presLayoutVars>
      </dgm:prSet>
      <dgm:spPr/>
      <dgm:t>
        <a:bodyPr/>
        <a:lstStyle/>
        <a:p>
          <a:endParaRPr lang="pt-PT"/>
        </a:p>
      </dgm:t>
    </dgm:pt>
    <dgm:pt modelId="{D2D6E256-5754-4581-908E-788922AF718C}" type="pres">
      <dgm:prSet presAssocID="{099A41E1-1EA1-4078-9299-E9880ECC0FEC}" presName="negSpace" presStyleCnt="0"/>
      <dgm:spPr/>
    </dgm:pt>
    <dgm:pt modelId="{4EAE0716-DE12-4794-8DD0-CE2FB58C8D91}" type="pres">
      <dgm:prSet presAssocID="{099A41E1-1EA1-4078-9299-E9880ECC0FEC}" presName="circle" presStyleLbl="node1" presStyleIdx="1" presStyleCnt="3" custScaleX="201182" custScaleY="133257" custLinFactNeighborX="-46949" custLinFactNeighborY="-7959"/>
      <dgm:spPr/>
      <dgm:t>
        <a:bodyPr/>
        <a:lstStyle/>
        <a:p>
          <a:endParaRPr lang="pt-PT"/>
        </a:p>
      </dgm:t>
    </dgm:pt>
    <dgm:pt modelId="{30335AAD-DC90-442D-86C7-0F54B2E35156}" type="pres">
      <dgm:prSet presAssocID="{B48F33A2-13A9-4762-9507-267EE30F6FAA}" presName="transSpace" presStyleCnt="0"/>
      <dgm:spPr/>
    </dgm:pt>
    <dgm:pt modelId="{2E79F993-1D2D-45EA-9C44-67B05FF5ED08}" type="pres">
      <dgm:prSet presAssocID="{EE9A40E8-CF48-4309-95CB-7781A25A76B1}" presName="posSpace" presStyleCnt="0"/>
      <dgm:spPr/>
    </dgm:pt>
    <dgm:pt modelId="{F9B70646-1265-49A2-9E9D-291CA079B657}" type="pres">
      <dgm:prSet presAssocID="{EE9A40E8-CF48-4309-95CB-7781A25A76B1}" presName="vertFlow" presStyleCnt="0"/>
      <dgm:spPr/>
    </dgm:pt>
    <dgm:pt modelId="{11EBA0D6-5E18-4B9D-AD84-B1EDD0802B60}" type="pres">
      <dgm:prSet presAssocID="{EE9A40E8-CF48-4309-95CB-7781A25A76B1}" presName="topSpace" presStyleCnt="0"/>
      <dgm:spPr/>
    </dgm:pt>
    <dgm:pt modelId="{2F1333AD-6D3D-4E50-9584-71E12394F007}" type="pres">
      <dgm:prSet presAssocID="{EE9A40E8-CF48-4309-95CB-7781A25A76B1}" presName="firstComp" presStyleCnt="0"/>
      <dgm:spPr/>
    </dgm:pt>
    <dgm:pt modelId="{32C58399-E312-4D33-9294-9DEE53C75100}" type="pres">
      <dgm:prSet presAssocID="{EE9A40E8-CF48-4309-95CB-7781A25A76B1}" presName="firstChild" presStyleLbl="bgAccFollowNode1" presStyleIdx="2" presStyleCnt="3" custScaleX="129708" custScaleY="499916" custLinFactNeighborX="-22827" custLinFactNeighborY="245"/>
      <dgm:spPr/>
      <dgm:t>
        <a:bodyPr/>
        <a:lstStyle/>
        <a:p>
          <a:endParaRPr lang="pt-PT"/>
        </a:p>
      </dgm:t>
    </dgm:pt>
    <dgm:pt modelId="{4243A18F-F9FE-4EF6-B806-C47EB64E905E}" type="pres">
      <dgm:prSet presAssocID="{EE9A40E8-CF48-4309-95CB-7781A25A76B1}" presName="firstChildTx" presStyleLbl="bgAccFollowNode1" presStyleIdx="2" presStyleCnt="3">
        <dgm:presLayoutVars>
          <dgm:bulletEnabled val="1"/>
        </dgm:presLayoutVars>
      </dgm:prSet>
      <dgm:spPr/>
      <dgm:t>
        <a:bodyPr/>
        <a:lstStyle/>
        <a:p>
          <a:endParaRPr lang="pt-PT"/>
        </a:p>
      </dgm:t>
    </dgm:pt>
    <dgm:pt modelId="{0A12BF3C-AA83-450B-B6AC-5441F612FD02}" type="pres">
      <dgm:prSet presAssocID="{EE9A40E8-CF48-4309-95CB-7781A25A76B1}" presName="negSpace" presStyleCnt="0"/>
      <dgm:spPr/>
    </dgm:pt>
    <dgm:pt modelId="{45029FB0-D03D-4F35-A919-90B943E44E42}" type="pres">
      <dgm:prSet presAssocID="{EE9A40E8-CF48-4309-95CB-7781A25A76B1}" presName="circle" presStyleLbl="node1" presStyleIdx="2" presStyleCnt="3" custScaleX="138422" custLinFactNeighborX="-59556" custLinFactNeighborY="-8082"/>
      <dgm:spPr/>
      <dgm:t>
        <a:bodyPr/>
        <a:lstStyle/>
        <a:p>
          <a:endParaRPr lang="pt-PT"/>
        </a:p>
      </dgm:t>
    </dgm:pt>
  </dgm:ptLst>
  <dgm:cxnLst>
    <dgm:cxn modelId="{2813D822-E018-4B13-906C-B3F0974DA6D5}" srcId="{EE9A40E8-CF48-4309-95CB-7781A25A76B1}" destId="{2ED8A786-D5DA-4FA9-B350-08C6DD68DC87}" srcOrd="0" destOrd="0" parTransId="{D8BC279E-DBD0-4BF7-BFE6-41350327A84B}" sibTransId="{70B0B6CF-1BD3-4748-A0D3-482614236691}"/>
    <dgm:cxn modelId="{C7CE45C4-B5B9-491F-B125-850E002C8FA6}" type="presOf" srcId="{5FC1E83A-525A-48F0-97BA-6EB86E78A854}" destId="{7F01E4B8-A345-4258-9D4F-B4C324F06142}" srcOrd="0" destOrd="0" presId="urn:microsoft.com/office/officeart/2005/8/layout/hList9"/>
    <dgm:cxn modelId="{BD464827-E1FC-4518-98AA-D221E73444C1}" type="presOf" srcId="{5FC1E83A-525A-48F0-97BA-6EB86E78A854}" destId="{94797195-B438-43ED-9A96-D9E87A2CA326}" srcOrd="1" destOrd="0" presId="urn:microsoft.com/office/officeart/2005/8/layout/hList9"/>
    <dgm:cxn modelId="{CEE76F23-1C0F-4E47-B112-7822DF056185}" srcId="{099A41E1-1EA1-4078-9299-E9880ECC0FEC}" destId="{DC08343D-2E44-4ADE-9D29-7E1AE6BDBABB}" srcOrd="0" destOrd="0" parTransId="{56E43D02-28DD-41CF-925C-BEDCB1A1F024}" sibTransId="{01871EDA-4BA8-4437-ACF6-DECDE31EAF99}"/>
    <dgm:cxn modelId="{CE2CBC29-4E39-4D28-A69D-7275D7F20839}" srcId="{8BD49555-5294-4D09-BB2A-28B0077B0372}" destId="{5FC1E83A-525A-48F0-97BA-6EB86E78A854}" srcOrd="0" destOrd="0" parTransId="{A2748195-7D73-4073-BA1B-0709271C372B}" sibTransId="{B617A8D3-7B94-4863-A2E0-ECE862A3AEBA}"/>
    <dgm:cxn modelId="{8B425725-C46D-4E16-AE77-21192BBFF349}" type="presOf" srcId="{DC08343D-2E44-4ADE-9D29-7E1AE6BDBABB}" destId="{C5EBA9CD-32C6-419E-B2C0-74B1729C0C11}" srcOrd="1" destOrd="0" presId="urn:microsoft.com/office/officeart/2005/8/layout/hList9"/>
    <dgm:cxn modelId="{00B867E2-1BD3-489A-8E1E-EB39F4CDE30F}" type="presOf" srcId="{8BD49555-5294-4D09-BB2A-28B0077B0372}" destId="{62BD9C29-18EB-40EC-AB75-9F1B5B9A8B74}" srcOrd="0" destOrd="0" presId="urn:microsoft.com/office/officeart/2005/8/layout/hList9"/>
    <dgm:cxn modelId="{B2EEEB99-356B-4392-BFE3-B5D84E8D073C}" type="presOf" srcId="{099A41E1-1EA1-4078-9299-E9880ECC0FEC}" destId="{4EAE0716-DE12-4794-8DD0-CE2FB58C8D91}" srcOrd="0" destOrd="0" presId="urn:microsoft.com/office/officeart/2005/8/layout/hList9"/>
    <dgm:cxn modelId="{7E52C940-003B-485F-830C-9FDDF3F7607E}" type="presOf" srcId="{DC08343D-2E44-4ADE-9D29-7E1AE6BDBABB}" destId="{953CD60F-4883-435C-9F92-C8534BF9ADAF}" srcOrd="0" destOrd="0" presId="urn:microsoft.com/office/officeart/2005/8/layout/hList9"/>
    <dgm:cxn modelId="{7C3A3408-AF99-4D2E-A210-D01D36EDCDD5}" type="presOf" srcId="{DCF3DA43-3F1A-4471-A59E-4DEF58C440A5}" destId="{207F7C13-D316-40BC-AA37-436966F8942F}" srcOrd="0" destOrd="0" presId="urn:microsoft.com/office/officeart/2005/8/layout/hList9"/>
    <dgm:cxn modelId="{85A41C57-9FD1-47DC-8E3D-634EAE545636}" type="presOf" srcId="{EE9A40E8-CF48-4309-95CB-7781A25A76B1}" destId="{45029FB0-D03D-4F35-A919-90B943E44E42}" srcOrd="0" destOrd="0" presId="urn:microsoft.com/office/officeart/2005/8/layout/hList9"/>
    <dgm:cxn modelId="{F9412D01-C3DA-4D59-B05D-E2CF554356E5}" srcId="{DCF3DA43-3F1A-4471-A59E-4DEF58C440A5}" destId="{EE9A40E8-CF48-4309-95CB-7781A25A76B1}" srcOrd="2" destOrd="0" parTransId="{FDD04094-561D-4801-AAD9-6EDFDFC9F2E4}" sibTransId="{0717FDB7-14DE-465A-B496-958036BB466B}"/>
    <dgm:cxn modelId="{01AD1433-0065-4374-A06E-43A1724FAC67}" type="presOf" srcId="{2ED8A786-D5DA-4FA9-B350-08C6DD68DC87}" destId="{4243A18F-F9FE-4EF6-B806-C47EB64E905E}" srcOrd="1" destOrd="0" presId="urn:microsoft.com/office/officeart/2005/8/layout/hList9"/>
    <dgm:cxn modelId="{5F41F49F-4C1E-4A20-A166-1A3EDE6A4224}" srcId="{DCF3DA43-3F1A-4471-A59E-4DEF58C440A5}" destId="{8BD49555-5294-4D09-BB2A-28B0077B0372}" srcOrd="0" destOrd="0" parTransId="{0F26A03C-A4CA-48A8-ADDA-F8371E3E16A1}" sibTransId="{ECB18193-F095-4D02-8632-10F84814BB13}"/>
    <dgm:cxn modelId="{C3289ED9-8AF1-40A9-A988-846AEC573F9A}" type="presOf" srcId="{2ED8A786-D5DA-4FA9-B350-08C6DD68DC87}" destId="{32C58399-E312-4D33-9294-9DEE53C75100}" srcOrd="0" destOrd="0" presId="urn:microsoft.com/office/officeart/2005/8/layout/hList9"/>
    <dgm:cxn modelId="{56DF79F5-3D6E-411D-A685-DC7D664E1E30}" srcId="{DCF3DA43-3F1A-4471-A59E-4DEF58C440A5}" destId="{099A41E1-1EA1-4078-9299-E9880ECC0FEC}" srcOrd="1" destOrd="0" parTransId="{047A6224-CC3E-4AE2-B772-6D004BC9FE2F}" sibTransId="{B48F33A2-13A9-4762-9507-267EE30F6FAA}"/>
    <dgm:cxn modelId="{B5D10D5B-C711-4892-A419-11EA7C7D284F}" type="presParOf" srcId="{207F7C13-D316-40BC-AA37-436966F8942F}" destId="{373657F1-8040-4484-BDE5-83F2BC2CE4AE}" srcOrd="0" destOrd="0" presId="urn:microsoft.com/office/officeart/2005/8/layout/hList9"/>
    <dgm:cxn modelId="{79E3B244-E401-42F4-8169-75A6A7CB9EE8}" type="presParOf" srcId="{207F7C13-D316-40BC-AA37-436966F8942F}" destId="{1CEBDB4D-6DAB-4756-88C8-5B0F580DE229}" srcOrd="1" destOrd="0" presId="urn:microsoft.com/office/officeart/2005/8/layout/hList9"/>
    <dgm:cxn modelId="{51F714CF-AEEF-4D7F-8D44-24944ECB97C1}" type="presParOf" srcId="{1CEBDB4D-6DAB-4756-88C8-5B0F580DE229}" destId="{B4D65853-08D8-4D65-8342-037E310856F5}" srcOrd="0" destOrd="0" presId="urn:microsoft.com/office/officeart/2005/8/layout/hList9"/>
    <dgm:cxn modelId="{5FBB4963-9DA1-41E0-A767-1008AF26C3D4}" type="presParOf" srcId="{1CEBDB4D-6DAB-4756-88C8-5B0F580DE229}" destId="{B39ACC64-81A4-45F2-B6FE-2FE347459172}" srcOrd="1" destOrd="0" presId="urn:microsoft.com/office/officeart/2005/8/layout/hList9"/>
    <dgm:cxn modelId="{A2D00FF5-076A-4C63-A2D5-F02812B56114}" type="presParOf" srcId="{B39ACC64-81A4-45F2-B6FE-2FE347459172}" destId="{7F01E4B8-A345-4258-9D4F-B4C324F06142}" srcOrd="0" destOrd="0" presId="urn:microsoft.com/office/officeart/2005/8/layout/hList9"/>
    <dgm:cxn modelId="{B191D7CF-D1DC-4715-B460-688F23D3F323}" type="presParOf" srcId="{B39ACC64-81A4-45F2-B6FE-2FE347459172}" destId="{94797195-B438-43ED-9A96-D9E87A2CA326}" srcOrd="1" destOrd="0" presId="urn:microsoft.com/office/officeart/2005/8/layout/hList9"/>
    <dgm:cxn modelId="{4A4D48BF-6DF2-411E-A6EF-6B984CE59262}" type="presParOf" srcId="{207F7C13-D316-40BC-AA37-436966F8942F}" destId="{3F59E91A-561E-405E-B6BB-5D8DF47EBA0B}" srcOrd="2" destOrd="0" presId="urn:microsoft.com/office/officeart/2005/8/layout/hList9"/>
    <dgm:cxn modelId="{3006AF9A-A7EE-4FEB-B548-FBA5D71B989A}" type="presParOf" srcId="{207F7C13-D316-40BC-AA37-436966F8942F}" destId="{62BD9C29-18EB-40EC-AB75-9F1B5B9A8B74}" srcOrd="3" destOrd="0" presId="urn:microsoft.com/office/officeart/2005/8/layout/hList9"/>
    <dgm:cxn modelId="{DBE03CD3-1E64-455C-9925-E07DA9F3C2EE}" type="presParOf" srcId="{207F7C13-D316-40BC-AA37-436966F8942F}" destId="{6086D964-DC51-42F1-B962-F206029C5B75}" srcOrd="4" destOrd="0" presId="urn:microsoft.com/office/officeart/2005/8/layout/hList9"/>
    <dgm:cxn modelId="{AC8C9546-5FE3-404D-B3AD-C1F98BEC0FA1}" type="presParOf" srcId="{207F7C13-D316-40BC-AA37-436966F8942F}" destId="{72FF564B-5C3A-405F-92EA-CBD63362578B}" srcOrd="5" destOrd="0" presId="urn:microsoft.com/office/officeart/2005/8/layout/hList9"/>
    <dgm:cxn modelId="{2EE06F69-24F7-47CE-BF4E-B253C467B090}" type="presParOf" srcId="{207F7C13-D316-40BC-AA37-436966F8942F}" destId="{0EECD9DE-140C-4DD8-AABF-DE6B9BF5A4AE}" srcOrd="6" destOrd="0" presId="urn:microsoft.com/office/officeart/2005/8/layout/hList9"/>
    <dgm:cxn modelId="{4EC76805-6232-48F5-96D1-AF5360C1ACFE}" type="presParOf" srcId="{0EECD9DE-140C-4DD8-AABF-DE6B9BF5A4AE}" destId="{D5D44DC7-C3A2-41B4-8602-DB2138496128}" srcOrd="0" destOrd="0" presId="urn:microsoft.com/office/officeart/2005/8/layout/hList9"/>
    <dgm:cxn modelId="{C2558C51-FD70-491C-A960-D5352D2CEB49}" type="presParOf" srcId="{0EECD9DE-140C-4DD8-AABF-DE6B9BF5A4AE}" destId="{A67B9047-067F-4023-8D78-B9D150BD4389}" srcOrd="1" destOrd="0" presId="urn:microsoft.com/office/officeart/2005/8/layout/hList9"/>
    <dgm:cxn modelId="{EF080FEE-1F95-44F1-A703-999719F41DE1}" type="presParOf" srcId="{A67B9047-067F-4023-8D78-B9D150BD4389}" destId="{953CD60F-4883-435C-9F92-C8534BF9ADAF}" srcOrd="0" destOrd="0" presId="urn:microsoft.com/office/officeart/2005/8/layout/hList9"/>
    <dgm:cxn modelId="{6C6CA5AD-4BFE-40A7-B8F8-5D2F0602A442}" type="presParOf" srcId="{A67B9047-067F-4023-8D78-B9D150BD4389}" destId="{C5EBA9CD-32C6-419E-B2C0-74B1729C0C11}" srcOrd="1" destOrd="0" presId="urn:microsoft.com/office/officeart/2005/8/layout/hList9"/>
    <dgm:cxn modelId="{040CA037-24A2-4A9E-8946-4656F95602FC}" type="presParOf" srcId="{207F7C13-D316-40BC-AA37-436966F8942F}" destId="{D2D6E256-5754-4581-908E-788922AF718C}" srcOrd="7" destOrd="0" presId="urn:microsoft.com/office/officeart/2005/8/layout/hList9"/>
    <dgm:cxn modelId="{AE9838EA-8058-4225-88A3-70FBD0A450EE}" type="presParOf" srcId="{207F7C13-D316-40BC-AA37-436966F8942F}" destId="{4EAE0716-DE12-4794-8DD0-CE2FB58C8D91}" srcOrd="8" destOrd="0" presId="urn:microsoft.com/office/officeart/2005/8/layout/hList9"/>
    <dgm:cxn modelId="{FDA3431C-6B9D-4250-BB63-380CD02292FC}" type="presParOf" srcId="{207F7C13-D316-40BC-AA37-436966F8942F}" destId="{30335AAD-DC90-442D-86C7-0F54B2E35156}" srcOrd="9" destOrd="0" presId="urn:microsoft.com/office/officeart/2005/8/layout/hList9"/>
    <dgm:cxn modelId="{D24AA9A3-23C4-444D-9DFD-50B51F5366B8}" type="presParOf" srcId="{207F7C13-D316-40BC-AA37-436966F8942F}" destId="{2E79F993-1D2D-45EA-9C44-67B05FF5ED08}" srcOrd="10" destOrd="0" presId="urn:microsoft.com/office/officeart/2005/8/layout/hList9"/>
    <dgm:cxn modelId="{3D05C548-21E5-4EB2-8490-5EBB3EBAD433}" type="presParOf" srcId="{207F7C13-D316-40BC-AA37-436966F8942F}" destId="{F9B70646-1265-49A2-9E9D-291CA079B657}" srcOrd="11" destOrd="0" presId="urn:microsoft.com/office/officeart/2005/8/layout/hList9"/>
    <dgm:cxn modelId="{6B0F2B40-5DF9-418B-A1E9-1DC758875A58}" type="presParOf" srcId="{F9B70646-1265-49A2-9E9D-291CA079B657}" destId="{11EBA0D6-5E18-4B9D-AD84-B1EDD0802B60}" srcOrd="0" destOrd="0" presId="urn:microsoft.com/office/officeart/2005/8/layout/hList9"/>
    <dgm:cxn modelId="{597705ED-FD5D-4748-9858-CDADE545D532}" type="presParOf" srcId="{F9B70646-1265-49A2-9E9D-291CA079B657}" destId="{2F1333AD-6D3D-4E50-9584-71E12394F007}" srcOrd="1" destOrd="0" presId="urn:microsoft.com/office/officeart/2005/8/layout/hList9"/>
    <dgm:cxn modelId="{45CA95F2-A181-4052-8FBE-99E61D0E4DC9}" type="presParOf" srcId="{2F1333AD-6D3D-4E50-9584-71E12394F007}" destId="{32C58399-E312-4D33-9294-9DEE53C75100}" srcOrd="0" destOrd="0" presId="urn:microsoft.com/office/officeart/2005/8/layout/hList9"/>
    <dgm:cxn modelId="{74DB954A-38C0-476E-AD3B-895D7A918BFF}" type="presParOf" srcId="{2F1333AD-6D3D-4E50-9584-71E12394F007}" destId="{4243A18F-F9FE-4EF6-B806-C47EB64E905E}" srcOrd="1" destOrd="0" presId="urn:microsoft.com/office/officeart/2005/8/layout/hList9"/>
    <dgm:cxn modelId="{4459B135-C641-41EF-B5E8-D5E0BA30F5B8}" type="presParOf" srcId="{207F7C13-D316-40BC-AA37-436966F8942F}" destId="{0A12BF3C-AA83-450B-B6AC-5441F612FD02}" srcOrd="12" destOrd="0" presId="urn:microsoft.com/office/officeart/2005/8/layout/hList9"/>
    <dgm:cxn modelId="{C1C5E548-2368-4D3E-9004-F9B7FAFFE4F2}" type="presParOf" srcId="{207F7C13-D316-40BC-AA37-436966F8942F}" destId="{45029FB0-D03D-4F35-A919-90B943E44E42}" srcOrd="1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D0741-24B2-48BA-AD39-80544B6D7A15}">
      <dsp:nvSpPr>
        <dsp:cNvPr id="0" name=""/>
        <dsp:cNvSpPr/>
      </dsp:nvSpPr>
      <dsp:spPr>
        <a:xfrm>
          <a:off x="2564" y="37228"/>
          <a:ext cx="2500467" cy="6273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pt-PT" sz="1500" b="1" kern="1200" dirty="0" err="1" smtClean="0"/>
            <a:t>Public</a:t>
          </a:r>
          <a:r>
            <a:rPr lang="pt-PT" sz="1500" b="1" kern="1200" dirty="0" smtClean="0"/>
            <a:t> </a:t>
          </a:r>
          <a:r>
            <a:rPr lang="pt-PT" sz="1500" b="1" kern="1200" dirty="0" err="1" smtClean="0"/>
            <a:t>service</a:t>
          </a:r>
          <a:r>
            <a:rPr lang="pt-PT" sz="1500" b="1" kern="1200" dirty="0" smtClean="0"/>
            <a:t> </a:t>
          </a:r>
          <a:r>
            <a:rPr lang="pt-PT" sz="1500" b="1" kern="1200" dirty="0" err="1" smtClean="0"/>
            <a:t>obligation</a:t>
          </a:r>
          <a:r>
            <a:rPr lang="pt-PT" sz="1500" b="1" kern="1200" dirty="0" smtClean="0"/>
            <a:t> </a:t>
          </a:r>
        </a:p>
        <a:p>
          <a:pPr lvl="0" algn="ctr" defTabSz="666750">
            <a:lnSpc>
              <a:spcPct val="90000"/>
            </a:lnSpc>
            <a:spcBef>
              <a:spcPct val="0"/>
            </a:spcBef>
            <a:spcAft>
              <a:spcPct val="35000"/>
            </a:spcAft>
          </a:pPr>
          <a:r>
            <a:rPr lang="pt-PT" sz="1500" b="1" kern="1200" dirty="0" smtClean="0"/>
            <a:t>(</a:t>
          </a:r>
          <a:r>
            <a:rPr lang="pt-PT" sz="1500" b="1" kern="1200" dirty="0" err="1" smtClean="0"/>
            <a:t>Art</a:t>
          </a:r>
          <a:r>
            <a:rPr lang="pt-PT" sz="1500" b="1" kern="1200" dirty="0" smtClean="0"/>
            <a:t>. 5)</a:t>
          </a:r>
          <a:endParaRPr lang="pt-PT" sz="1500" kern="1200" dirty="0"/>
        </a:p>
      </dsp:txBody>
      <dsp:txXfrm>
        <a:off x="2564" y="37228"/>
        <a:ext cx="2500467" cy="627314"/>
      </dsp:txXfrm>
    </dsp:sp>
    <dsp:sp modelId="{8EA5C722-0304-48A6-B101-E9CB77D3D798}">
      <dsp:nvSpPr>
        <dsp:cNvPr id="0" name=""/>
        <dsp:cNvSpPr/>
      </dsp:nvSpPr>
      <dsp:spPr>
        <a:xfrm>
          <a:off x="2564" y="664543"/>
          <a:ext cx="2500467" cy="4076325"/>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Incorporation of renewable origin gases and other gases; </a:t>
          </a:r>
          <a:endParaRPr lang="pt-PT" sz="1800" kern="1200" dirty="0"/>
        </a:p>
        <a:p>
          <a:pPr marL="171450" lvl="1" indent="-171450" algn="l" defTabSz="800100">
            <a:lnSpc>
              <a:spcPct val="90000"/>
            </a:lnSpc>
            <a:spcBef>
              <a:spcPct val="0"/>
            </a:spcBef>
            <a:spcAft>
              <a:spcPct val="15000"/>
            </a:spcAft>
            <a:buChar char="••"/>
          </a:pPr>
          <a:r>
            <a:rPr lang="en-US" sz="1800" kern="1200" dirty="0" smtClean="0"/>
            <a:t>Meeting carbon neutrality targets by 2050</a:t>
          </a:r>
          <a:endParaRPr lang="pt-PT" sz="1800" kern="1200" dirty="0" smtClean="0"/>
        </a:p>
      </dsp:txBody>
      <dsp:txXfrm>
        <a:off x="2564" y="664543"/>
        <a:ext cx="2500467" cy="4076325"/>
      </dsp:txXfrm>
    </dsp:sp>
    <dsp:sp modelId="{C0BF4E7B-A14F-4F54-B84E-7941B9651543}">
      <dsp:nvSpPr>
        <dsp:cNvPr id="0" name=""/>
        <dsp:cNvSpPr/>
      </dsp:nvSpPr>
      <dsp:spPr>
        <a:xfrm>
          <a:off x="2853098" y="37228"/>
          <a:ext cx="2500467" cy="6273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b="1" kern="1200" dirty="0" smtClean="0"/>
            <a:t>Legal obligations of concessionaires and licensees</a:t>
          </a:r>
          <a:endParaRPr lang="pt-PT" sz="1500" kern="1200" dirty="0"/>
        </a:p>
      </dsp:txBody>
      <dsp:txXfrm>
        <a:off x="2853098" y="37228"/>
        <a:ext cx="2500467" cy="627314"/>
      </dsp:txXfrm>
    </dsp:sp>
    <dsp:sp modelId="{EBA5A906-199C-4CE9-8B85-AC10A93C5B53}">
      <dsp:nvSpPr>
        <dsp:cNvPr id="0" name=""/>
        <dsp:cNvSpPr/>
      </dsp:nvSpPr>
      <dsp:spPr>
        <a:xfrm>
          <a:off x="2859399" y="676486"/>
          <a:ext cx="2500467" cy="4076325"/>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endParaRPr lang="pt-PT" sz="1400" kern="1200" dirty="0"/>
        </a:p>
        <a:p>
          <a:pPr marL="171450" lvl="1" indent="-171450" algn="l" defTabSz="711200">
            <a:lnSpc>
              <a:spcPct val="90000"/>
            </a:lnSpc>
            <a:spcBef>
              <a:spcPct val="0"/>
            </a:spcBef>
            <a:spcAft>
              <a:spcPct val="15000"/>
            </a:spcAft>
            <a:buChar char="••"/>
          </a:pPr>
          <a:r>
            <a:rPr lang="en-US" sz="1600" kern="1200" dirty="0" smtClean="0"/>
            <a:t>TSO and DSO development network plans must include information about connection to the network requests and the expected compositions of the gas arising from the injection of other gases</a:t>
          </a:r>
          <a:endParaRPr lang="pt-PT" sz="1600" kern="1200" dirty="0"/>
        </a:p>
        <a:p>
          <a:pPr marL="171450" lvl="1" indent="-171450" algn="l" defTabSz="711200">
            <a:lnSpc>
              <a:spcPct val="90000"/>
            </a:lnSpc>
            <a:spcBef>
              <a:spcPct val="0"/>
            </a:spcBef>
            <a:spcAft>
              <a:spcPct val="15000"/>
            </a:spcAft>
            <a:buChar char="••"/>
          </a:pPr>
          <a:endParaRPr lang="pt-PT" sz="1600" kern="1200" dirty="0"/>
        </a:p>
        <a:p>
          <a:pPr marL="171450" lvl="1" indent="-171450" algn="l" defTabSz="711200">
            <a:lnSpc>
              <a:spcPct val="90000"/>
            </a:lnSpc>
            <a:spcBef>
              <a:spcPct val="0"/>
            </a:spcBef>
            <a:spcAft>
              <a:spcPct val="15000"/>
            </a:spcAft>
            <a:buChar char="••"/>
          </a:pPr>
          <a:r>
            <a:rPr lang="en-US" sz="1600" kern="1200" dirty="0" smtClean="0"/>
            <a:t>Give information about the possible locations in the network for producers of renewable and other gases connections (Art. 86 and 89)</a:t>
          </a:r>
          <a:endParaRPr lang="pt-PT" sz="1600" kern="1200" dirty="0"/>
        </a:p>
      </dsp:txBody>
      <dsp:txXfrm>
        <a:off x="2859399" y="676486"/>
        <a:ext cx="2500467" cy="4076325"/>
      </dsp:txXfrm>
    </dsp:sp>
    <dsp:sp modelId="{ECB0D13B-F1BC-435A-B3DE-C9C539B9D4CC}">
      <dsp:nvSpPr>
        <dsp:cNvPr id="0" name=""/>
        <dsp:cNvSpPr/>
      </dsp:nvSpPr>
      <dsp:spPr>
        <a:xfrm>
          <a:off x="5703631" y="37228"/>
          <a:ext cx="2500467" cy="6273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pt-PT" sz="1500" b="1" kern="1200" dirty="0" smtClean="0"/>
            <a:t>TSO </a:t>
          </a:r>
          <a:r>
            <a:rPr lang="pt-PT" sz="1500" b="1" kern="1200" dirty="0" err="1" smtClean="0"/>
            <a:t>and</a:t>
          </a:r>
          <a:r>
            <a:rPr lang="pt-PT" sz="1500" b="1" kern="1200" dirty="0" smtClean="0"/>
            <a:t> global </a:t>
          </a:r>
          <a:r>
            <a:rPr lang="pt-PT" sz="1500" b="1" kern="1200" dirty="0" err="1" smtClean="0"/>
            <a:t>system</a:t>
          </a:r>
          <a:r>
            <a:rPr lang="pt-PT" sz="1500" b="1" kern="1200" dirty="0" smtClean="0"/>
            <a:t> </a:t>
          </a:r>
          <a:r>
            <a:rPr lang="pt-PT" sz="1500" b="1" kern="1200" dirty="0" err="1" smtClean="0"/>
            <a:t>operation</a:t>
          </a:r>
          <a:r>
            <a:rPr lang="pt-PT" sz="1500" b="1" kern="1200" dirty="0" smtClean="0"/>
            <a:t> </a:t>
          </a:r>
          <a:r>
            <a:rPr lang="pt-PT" sz="1500" b="1" kern="1200" dirty="0" err="1" smtClean="0"/>
            <a:t>activity</a:t>
          </a:r>
          <a:endParaRPr lang="pt-PT" sz="1500" kern="1200" dirty="0"/>
        </a:p>
      </dsp:txBody>
      <dsp:txXfrm>
        <a:off x="5703631" y="37228"/>
        <a:ext cx="2500467" cy="627314"/>
      </dsp:txXfrm>
    </dsp:sp>
    <dsp:sp modelId="{DA1EA757-232F-4F06-ADA3-184721BB3328}">
      <dsp:nvSpPr>
        <dsp:cNvPr id="0" name=""/>
        <dsp:cNvSpPr/>
      </dsp:nvSpPr>
      <dsp:spPr>
        <a:xfrm>
          <a:off x="5706196" y="691120"/>
          <a:ext cx="2500467" cy="4076325"/>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Develop studies to support the planning of the renewal and expansion needs of transmission network, taking into account the needs of injection of other gases, in order to ensure compliance with the </a:t>
          </a:r>
          <a:r>
            <a:rPr lang="en-US" sz="1600" kern="1200" dirty="0" err="1" smtClean="0"/>
            <a:t>decarbonisation</a:t>
          </a:r>
          <a:r>
            <a:rPr lang="en-US" sz="1600" kern="1200" dirty="0" smtClean="0"/>
            <a:t> targets by National </a:t>
          </a:r>
          <a:r>
            <a:rPr lang="en-US" sz="1600" kern="1200" dirty="0" err="1" smtClean="0"/>
            <a:t>decarbonisation</a:t>
          </a:r>
          <a:r>
            <a:rPr lang="en-US" sz="1600" kern="1200" dirty="0" smtClean="0"/>
            <a:t> plan  (art. 31)</a:t>
          </a:r>
          <a:endParaRPr lang="pt-PT" sz="1600" kern="1200" dirty="0"/>
        </a:p>
      </dsp:txBody>
      <dsp:txXfrm>
        <a:off x="5706196" y="691120"/>
        <a:ext cx="2500467" cy="4076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1E4B8-A345-4258-9D4F-B4C324F06142}">
      <dsp:nvSpPr>
        <dsp:cNvPr id="0" name=""/>
        <dsp:cNvSpPr/>
      </dsp:nvSpPr>
      <dsp:spPr>
        <a:xfrm>
          <a:off x="333894" y="833162"/>
          <a:ext cx="1477045" cy="327703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2456" rIns="92456" bIns="92456" numCol="1" spcCol="1270" anchor="ctr" anchorCtr="0">
          <a:noAutofit/>
        </a:bodyPr>
        <a:lstStyle/>
        <a:p>
          <a:pPr lvl="0" algn="l" defTabSz="577850">
            <a:lnSpc>
              <a:spcPct val="90000"/>
            </a:lnSpc>
            <a:spcBef>
              <a:spcPct val="0"/>
            </a:spcBef>
            <a:spcAft>
              <a:spcPct val="35000"/>
            </a:spcAft>
          </a:pPr>
          <a:endParaRPr lang="pt-PT" sz="1300" kern="1200" dirty="0" smtClean="0"/>
        </a:p>
        <a:p>
          <a:pPr lvl="0" algn="l" defTabSz="577850">
            <a:lnSpc>
              <a:spcPct val="90000"/>
            </a:lnSpc>
            <a:spcBef>
              <a:spcPct val="0"/>
            </a:spcBef>
            <a:spcAft>
              <a:spcPct val="35000"/>
            </a:spcAft>
          </a:pPr>
          <a:r>
            <a:rPr lang="en-US" sz="1300" kern="1200" dirty="0" smtClean="0"/>
            <a:t>- Collaborate in the promotion of energy efficiency and demand-side management policies;</a:t>
          </a:r>
          <a:endParaRPr lang="pt-PT" sz="1300" kern="1200" dirty="0" smtClean="0"/>
        </a:p>
        <a:p>
          <a:pPr lvl="0" algn="l" defTabSz="577850">
            <a:lnSpc>
              <a:spcPct val="90000"/>
            </a:lnSpc>
            <a:spcBef>
              <a:spcPct val="0"/>
            </a:spcBef>
            <a:spcAft>
              <a:spcPct val="35000"/>
            </a:spcAft>
          </a:pPr>
          <a:r>
            <a:rPr lang="en-US" sz="1300" kern="1200" dirty="0" smtClean="0"/>
            <a:t>- </a:t>
          </a:r>
          <a:r>
            <a:rPr lang="en-US" sz="1300" b="1" kern="1200" dirty="0" smtClean="0"/>
            <a:t>Meet the minimum quotas for incorporating other gases into its gas supply </a:t>
          </a:r>
          <a:r>
            <a:rPr lang="en-US" sz="1300" kern="1200" dirty="0" smtClean="0"/>
            <a:t>(art. 54)</a:t>
          </a:r>
          <a:endParaRPr lang="pt-PT" sz="1300" kern="1200" dirty="0" smtClean="0"/>
        </a:p>
      </dsp:txBody>
      <dsp:txXfrm>
        <a:off x="570221" y="833162"/>
        <a:ext cx="1240717" cy="3277035"/>
      </dsp:txXfrm>
    </dsp:sp>
    <dsp:sp modelId="{62BD9C29-18EB-40EC-AB75-9F1B5B9A8B74}">
      <dsp:nvSpPr>
        <dsp:cNvPr id="0" name=""/>
        <dsp:cNvSpPr/>
      </dsp:nvSpPr>
      <dsp:spPr>
        <a:xfrm>
          <a:off x="-102163" y="165028"/>
          <a:ext cx="1500128" cy="97690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pt-PT" sz="2000" b="1" kern="1200" dirty="0" err="1" smtClean="0"/>
            <a:t>Suppliers</a:t>
          </a:r>
          <a:endParaRPr lang="pt-PT" sz="2000" kern="1200" dirty="0"/>
        </a:p>
      </dsp:txBody>
      <dsp:txXfrm>
        <a:off x="117526" y="308093"/>
        <a:ext cx="1060750" cy="690776"/>
      </dsp:txXfrm>
    </dsp:sp>
    <dsp:sp modelId="{953CD60F-4883-435C-9F92-C8534BF9ADAF}">
      <dsp:nvSpPr>
        <dsp:cNvPr id="0" name=""/>
        <dsp:cNvSpPr/>
      </dsp:nvSpPr>
      <dsp:spPr>
        <a:xfrm>
          <a:off x="3305923" y="842910"/>
          <a:ext cx="1788158" cy="342545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85344" rIns="85344" bIns="85344" numCol="1" spcCol="1270" anchor="ctr" anchorCtr="0">
          <a:noAutofit/>
        </a:bodyPr>
        <a:lstStyle/>
        <a:p>
          <a:pPr lvl="0" algn="l" defTabSz="533400">
            <a:lnSpc>
              <a:spcPct val="90000"/>
            </a:lnSpc>
            <a:spcBef>
              <a:spcPct val="0"/>
            </a:spcBef>
            <a:spcAft>
              <a:spcPct val="35000"/>
            </a:spcAft>
          </a:pPr>
          <a:r>
            <a:rPr lang="en-US" sz="1200" kern="1200" dirty="0" smtClean="0"/>
            <a:t>- </a:t>
          </a:r>
          <a:r>
            <a:rPr lang="en-US" sz="1400" b="1" kern="1200" dirty="0" smtClean="0"/>
            <a:t>Purchase gases of renewable origin and low carbon gases from the producers to ensure compliance with the minimum quotas for the incorporation of other gases by the other stakeholders of the NGS </a:t>
          </a:r>
          <a:r>
            <a:rPr lang="en-US" sz="1400" kern="1200" dirty="0" smtClean="0"/>
            <a:t>(Art. 61)</a:t>
          </a:r>
          <a:endParaRPr lang="pt-PT" sz="1400" kern="1200" dirty="0"/>
        </a:p>
      </dsp:txBody>
      <dsp:txXfrm>
        <a:off x="3592028" y="842910"/>
        <a:ext cx="1502053" cy="3425458"/>
      </dsp:txXfrm>
    </dsp:sp>
    <dsp:sp modelId="{4EAE0716-DE12-4794-8DD0-CE2FB58C8D91}">
      <dsp:nvSpPr>
        <dsp:cNvPr id="0" name=""/>
        <dsp:cNvSpPr/>
      </dsp:nvSpPr>
      <dsp:spPr>
        <a:xfrm>
          <a:off x="2499504" y="112457"/>
          <a:ext cx="1661110" cy="110027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t-PT" sz="1800" b="1" kern="1200" dirty="0" err="1" smtClean="0"/>
            <a:t>Wholesale</a:t>
          </a:r>
          <a:r>
            <a:rPr lang="pt-PT" sz="1800" b="1" kern="1200" dirty="0" smtClean="0"/>
            <a:t> </a:t>
          </a:r>
          <a:r>
            <a:rPr lang="pt-PT" sz="1800" b="1" kern="1200" dirty="0" err="1" smtClean="0"/>
            <a:t>supplier</a:t>
          </a:r>
          <a:endParaRPr lang="pt-PT" sz="1800" kern="1200" dirty="0" smtClean="0"/>
        </a:p>
        <a:p>
          <a:pPr lvl="0" algn="ctr" defTabSz="800100">
            <a:lnSpc>
              <a:spcPct val="90000"/>
            </a:lnSpc>
            <a:spcBef>
              <a:spcPct val="0"/>
            </a:spcBef>
            <a:spcAft>
              <a:spcPct val="35000"/>
            </a:spcAft>
          </a:pPr>
          <a:r>
            <a:rPr lang="pt-PT" sz="1800" b="1" kern="1200" dirty="0" err="1" smtClean="0"/>
            <a:t>of</a:t>
          </a:r>
          <a:r>
            <a:rPr lang="pt-PT" sz="1800" b="1" kern="1200" dirty="0" smtClean="0"/>
            <a:t> </a:t>
          </a:r>
          <a:r>
            <a:rPr lang="pt-PT" sz="1800" b="1" kern="1200" dirty="0" err="1" smtClean="0"/>
            <a:t>last</a:t>
          </a:r>
          <a:r>
            <a:rPr lang="pt-PT" sz="1800" b="1" kern="1200" dirty="0" smtClean="0"/>
            <a:t> </a:t>
          </a:r>
          <a:r>
            <a:rPr lang="pt-PT" sz="1800" b="1" kern="1200" dirty="0" err="1" smtClean="0"/>
            <a:t>resourse</a:t>
          </a:r>
          <a:endParaRPr lang="pt-PT" sz="1800" kern="1200" dirty="0"/>
        </a:p>
      </dsp:txBody>
      <dsp:txXfrm>
        <a:off x="2742768" y="273588"/>
        <a:ext cx="1174582" cy="778008"/>
      </dsp:txXfrm>
    </dsp:sp>
    <dsp:sp modelId="{32C58399-E312-4D33-9294-9DEE53C75100}">
      <dsp:nvSpPr>
        <dsp:cNvPr id="0" name=""/>
        <dsp:cNvSpPr/>
      </dsp:nvSpPr>
      <dsp:spPr>
        <a:xfrm>
          <a:off x="6274434" y="510467"/>
          <a:ext cx="2083695" cy="412974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400" kern="1200" dirty="0" smtClean="0"/>
            <a:t>- </a:t>
          </a:r>
          <a:r>
            <a:rPr lang="en-US" sz="1600" kern="1200" dirty="0" smtClean="0"/>
            <a:t>Ensuring access to networks for customers, renewable origin gas producers and suppliers </a:t>
          </a:r>
        </a:p>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smtClean="0"/>
            <a:t>- Promotion of a progressive integration of electricity and gas sectors</a:t>
          </a:r>
          <a:endParaRPr lang="pt-PT" sz="1600" kern="1200" dirty="0" smtClean="0"/>
        </a:p>
        <a:p>
          <a:pPr lvl="0" algn="l" defTabSz="533400">
            <a:lnSpc>
              <a:spcPct val="90000"/>
            </a:lnSpc>
            <a:spcBef>
              <a:spcPct val="0"/>
            </a:spcBef>
            <a:spcAft>
              <a:spcPct val="35000"/>
            </a:spcAft>
          </a:pPr>
          <a:r>
            <a:rPr lang="en-US" sz="1600" kern="1200" dirty="0" smtClean="0"/>
            <a:t> - Monitoring the progressive </a:t>
          </a:r>
          <a:r>
            <a:rPr lang="en-US" sz="1600" kern="1200" dirty="0" err="1" smtClean="0"/>
            <a:t>decarbonisation</a:t>
          </a:r>
          <a:r>
            <a:rPr lang="en-US" sz="1600" kern="1200" dirty="0" smtClean="0"/>
            <a:t> of NGS</a:t>
          </a:r>
          <a:endParaRPr lang="pt-PT" sz="1600" kern="1200" dirty="0"/>
        </a:p>
      </dsp:txBody>
      <dsp:txXfrm>
        <a:off x="6607825" y="510467"/>
        <a:ext cx="1750304" cy="4129748"/>
      </dsp:txXfrm>
    </dsp:sp>
    <dsp:sp modelId="{45029FB0-D03D-4F35-A919-90B943E44E42}">
      <dsp:nvSpPr>
        <dsp:cNvPr id="0" name=""/>
        <dsp:cNvSpPr/>
      </dsp:nvSpPr>
      <dsp:spPr>
        <a:xfrm>
          <a:off x="5694780" y="111442"/>
          <a:ext cx="1142916" cy="82567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pt-PT" sz="1600" kern="1200" dirty="0" smtClean="0">
              <a:solidFill>
                <a:schemeClr val="tx1"/>
              </a:solidFill>
            </a:rPr>
            <a:t>NRA </a:t>
          </a:r>
        </a:p>
        <a:p>
          <a:pPr lvl="0" algn="ctr" defTabSz="711200">
            <a:lnSpc>
              <a:spcPct val="90000"/>
            </a:lnSpc>
            <a:spcBef>
              <a:spcPct val="0"/>
            </a:spcBef>
            <a:spcAft>
              <a:spcPct val="35000"/>
            </a:spcAft>
          </a:pPr>
          <a:r>
            <a:rPr lang="pt-PT" sz="1600" kern="1200" dirty="0" smtClean="0">
              <a:solidFill>
                <a:schemeClr val="tx1"/>
              </a:solidFill>
            </a:rPr>
            <a:t>ERSE</a:t>
          </a:r>
          <a:endParaRPr lang="pt-PT" sz="1600" kern="1200" dirty="0">
            <a:solidFill>
              <a:schemeClr val="tx1"/>
            </a:solidFill>
          </a:endParaRPr>
        </a:p>
      </dsp:txBody>
      <dsp:txXfrm>
        <a:off x="5862156" y="232359"/>
        <a:ext cx="808164" cy="58384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23BA0B-3FD7-41D1-BE4F-1830F19808C1}" type="datetimeFigureOut">
              <a:rPr lang="pt-PT" smtClean="0"/>
              <a:t>04/12/2020</a:t>
            </a:fld>
            <a:endParaRPr lang="pt-PT"/>
          </a:p>
        </p:txBody>
      </p:sp>
      <p:sp>
        <p:nvSpPr>
          <p:cNvPr id="4" name="Marcador de Posição do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5668E7E-2EBA-4229-B51F-C977DD12DD8A}" type="slidenum">
              <a:rPr lang="pt-PT" smtClean="0"/>
              <a:t>‹nº›</a:t>
            </a:fld>
            <a:endParaRPr lang="pt-PT"/>
          </a:p>
        </p:txBody>
      </p:sp>
    </p:spTree>
    <p:extLst>
      <p:ext uri="{BB962C8B-B14F-4D97-AF65-F5344CB8AC3E}">
        <p14:creationId xmlns:p14="http://schemas.microsoft.com/office/powerpoint/2010/main" val="209400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174C36-A371-44B5-9BBD-581DE3CD0454}" type="datetimeFigureOut">
              <a:rPr lang="pt-PT" smtClean="0"/>
              <a:t>04/12/2020</a:t>
            </a:fld>
            <a:endParaRPr lang="pt-PT"/>
          </a:p>
        </p:txBody>
      </p:sp>
      <p:sp>
        <p:nvSpPr>
          <p:cNvPr id="4" name="Marcador de Posição da Imagem do Diapositivo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5E3208-988F-4EAA-AA9A-FB46DF60CB6D}" type="slidenum">
              <a:rPr lang="pt-PT" smtClean="0"/>
              <a:t>‹nº›</a:t>
            </a:fld>
            <a:endParaRPr lang="pt-PT"/>
          </a:p>
        </p:txBody>
      </p:sp>
    </p:spTree>
    <p:extLst>
      <p:ext uri="{BB962C8B-B14F-4D97-AF65-F5344CB8AC3E}">
        <p14:creationId xmlns:p14="http://schemas.microsoft.com/office/powerpoint/2010/main" val="150904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a:p>
        </p:txBody>
      </p:sp>
      <p:sp>
        <p:nvSpPr>
          <p:cNvPr id="4" name="Marcador de Posição do Número do Diapositivo 3"/>
          <p:cNvSpPr>
            <a:spLocks noGrp="1"/>
          </p:cNvSpPr>
          <p:nvPr>
            <p:ph type="sldNum" sz="quarter" idx="10"/>
          </p:nvPr>
        </p:nvSpPr>
        <p:spPr/>
        <p:txBody>
          <a:bodyPr/>
          <a:lstStyle/>
          <a:p>
            <a:fld id="{A45E3208-988F-4EAA-AA9A-FB46DF60CB6D}" type="slidenum">
              <a:rPr lang="pt-PT" smtClean="0"/>
              <a:t>1</a:t>
            </a:fld>
            <a:endParaRPr lang="pt-PT"/>
          </a:p>
        </p:txBody>
      </p:sp>
    </p:spTree>
    <p:extLst>
      <p:ext uri="{BB962C8B-B14F-4D97-AF65-F5344CB8AC3E}">
        <p14:creationId xmlns:p14="http://schemas.microsoft.com/office/powerpoint/2010/main" val="4010756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en-US" b="1" dirty="0" smtClean="0"/>
              <a:t>What is going to change?</a:t>
            </a:r>
            <a:endParaRPr lang="en-US" dirty="0" smtClean="0"/>
          </a:p>
          <a:p>
            <a:pPr marL="342900" indent="-342900">
              <a:buFont typeface="Arial" panose="020B0604020202020204" pitchFamily="34" charset="0"/>
              <a:buChar char="•"/>
            </a:pPr>
            <a:r>
              <a:rPr lang="en-US" sz="1200" dirty="0" smtClean="0">
                <a:latin typeface="+mn-lt"/>
              </a:rPr>
              <a:t>The incorporation of gases of renewable origin and low carbon gases in the NGS networks is foreseen, allowing their </a:t>
            </a:r>
            <a:r>
              <a:rPr lang="en-US" sz="1200" dirty="0" err="1" smtClean="0">
                <a:latin typeface="+mn-lt"/>
              </a:rPr>
              <a:t>decarbonisation</a:t>
            </a:r>
            <a:r>
              <a:rPr lang="en-US" sz="1200" dirty="0" smtClean="0">
                <a:latin typeface="+mn-lt"/>
              </a:rPr>
              <a:t> in domestic and industrial consumption. </a:t>
            </a:r>
          </a:p>
          <a:p>
            <a:pPr marL="342900" indent="-342900">
              <a:buFont typeface="Arial" panose="020B0604020202020204" pitchFamily="34" charset="0"/>
              <a:buChar char="•"/>
            </a:pPr>
            <a:r>
              <a:rPr lang="en-US" sz="1200" dirty="0" smtClean="0">
                <a:latin typeface="+mn-lt"/>
              </a:rPr>
              <a:t>The incorporation of gases of renewable origin and low carbon gases also contributes to the fact that the concessionary networks do not become unnecessary, allowing their continued use.</a:t>
            </a:r>
          </a:p>
          <a:p>
            <a:pPr marL="342900" indent="-342900">
              <a:buFont typeface="Arial" panose="020B0604020202020204" pitchFamily="34" charset="0"/>
              <a:buChar char="•"/>
            </a:pPr>
            <a:r>
              <a:rPr lang="en-US" sz="1200" dirty="0" smtClean="0">
                <a:latin typeface="+mn-lt"/>
              </a:rPr>
              <a:t>A new player on the gas market is expected on the production side.</a:t>
            </a:r>
          </a:p>
          <a:p>
            <a:pPr marL="342900" indent="-342900">
              <a:buFont typeface="Arial" panose="020B0604020202020204" pitchFamily="34" charset="0"/>
              <a:buChar char="•"/>
            </a:pPr>
            <a:r>
              <a:rPr lang="en-US" sz="1200" dirty="0" smtClean="0">
                <a:latin typeface="+mn-lt"/>
              </a:rPr>
              <a:t>The production of renewable and low carbon gases is created with a </a:t>
            </a:r>
            <a:r>
              <a:rPr lang="en-US" sz="1200" dirty="0" err="1" smtClean="0">
                <a:latin typeface="+mn-lt"/>
              </a:rPr>
              <a:t>liberalised</a:t>
            </a:r>
            <a:r>
              <a:rPr lang="en-US" sz="1200" dirty="0" smtClean="0">
                <a:latin typeface="+mn-lt"/>
              </a:rPr>
              <a:t> activity, with low administrative requirements and with the appropriate regulation to ensure the security of supply of NGS, and the producer of renewable or low carbon gases may use the product for any purpose, such as: self-consumption, injection into the public gas network, supply by tanker to any industrial or private consumer, export and application to the transport sector.</a:t>
            </a:r>
          </a:p>
          <a:p>
            <a:endParaRPr lang="pt-PT" dirty="0"/>
          </a:p>
        </p:txBody>
      </p:sp>
      <p:sp>
        <p:nvSpPr>
          <p:cNvPr id="4" name="Marcador de Posição do Número do Diapositivo 3"/>
          <p:cNvSpPr>
            <a:spLocks noGrp="1"/>
          </p:cNvSpPr>
          <p:nvPr>
            <p:ph type="sldNum" sz="quarter" idx="10"/>
          </p:nvPr>
        </p:nvSpPr>
        <p:spPr/>
        <p:txBody>
          <a:bodyPr/>
          <a:lstStyle/>
          <a:p>
            <a:fld id="{A45E3208-988F-4EAA-AA9A-FB46DF60CB6D}" type="slidenum">
              <a:rPr lang="pt-PT" smtClean="0"/>
              <a:t>3</a:t>
            </a:fld>
            <a:endParaRPr lang="pt-PT"/>
          </a:p>
        </p:txBody>
      </p:sp>
    </p:spTree>
    <p:extLst>
      <p:ext uri="{BB962C8B-B14F-4D97-AF65-F5344CB8AC3E}">
        <p14:creationId xmlns:p14="http://schemas.microsoft.com/office/powerpoint/2010/main" val="515319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A45E3208-988F-4EAA-AA9A-FB46DF60CB6D}" type="slidenum">
              <a:rPr lang="pt-PT" smtClean="0"/>
              <a:t>6</a:t>
            </a:fld>
            <a:endParaRPr lang="pt-PT"/>
          </a:p>
        </p:txBody>
      </p:sp>
    </p:spTree>
    <p:extLst>
      <p:ext uri="{BB962C8B-B14F-4D97-AF65-F5344CB8AC3E}">
        <p14:creationId xmlns:p14="http://schemas.microsoft.com/office/powerpoint/2010/main" val="120777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342900" indent="-342900">
              <a:buFont typeface="Arial" panose="020B0604020202020204" pitchFamily="34" charset="0"/>
              <a:buChar char="•"/>
            </a:pPr>
            <a:r>
              <a:rPr lang="en-US" dirty="0" smtClean="0"/>
              <a:t>The guarantee of origin is intended to provide evidence to the final customer of the share or quantity of energy from renewable sources in the energy mix of a given supplier.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In mainland Portugal, the GO`s activities are assigned to the concessionaire of the National Electricity Transmission (electricity TSO)</a:t>
            </a:r>
          </a:p>
          <a:p>
            <a:endParaRPr lang="pt-PT" dirty="0"/>
          </a:p>
        </p:txBody>
      </p:sp>
      <p:sp>
        <p:nvSpPr>
          <p:cNvPr id="4" name="Marcador de Posição do Número do Diapositivo 3"/>
          <p:cNvSpPr>
            <a:spLocks noGrp="1"/>
          </p:cNvSpPr>
          <p:nvPr>
            <p:ph type="sldNum" sz="quarter" idx="10"/>
          </p:nvPr>
        </p:nvSpPr>
        <p:spPr/>
        <p:txBody>
          <a:bodyPr/>
          <a:lstStyle/>
          <a:p>
            <a:fld id="{A45E3208-988F-4EAA-AA9A-FB46DF60CB6D}" type="slidenum">
              <a:rPr lang="pt-PT" smtClean="0"/>
              <a:t>8</a:t>
            </a:fld>
            <a:endParaRPr lang="pt-PT"/>
          </a:p>
        </p:txBody>
      </p:sp>
    </p:spTree>
    <p:extLst>
      <p:ext uri="{BB962C8B-B14F-4D97-AF65-F5344CB8AC3E}">
        <p14:creationId xmlns:p14="http://schemas.microsoft.com/office/powerpoint/2010/main" val="240677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a:p>
        </p:txBody>
      </p:sp>
      <p:sp>
        <p:nvSpPr>
          <p:cNvPr id="4" name="Marcador de Posição do Número do Diapositivo 3"/>
          <p:cNvSpPr>
            <a:spLocks noGrp="1"/>
          </p:cNvSpPr>
          <p:nvPr>
            <p:ph type="sldNum" sz="quarter" idx="10"/>
          </p:nvPr>
        </p:nvSpPr>
        <p:spPr/>
        <p:txBody>
          <a:bodyPr/>
          <a:lstStyle/>
          <a:p>
            <a:fld id="{D3945F0F-E40F-47A2-BD4A-E73EDD7D96C0}" type="slidenum">
              <a:rPr lang="pt-PT" smtClean="0"/>
              <a:t>12</a:t>
            </a:fld>
            <a:endParaRPr lang="pt-PT"/>
          </a:p>
        </p:txBody>
      </p:sp>
    </p:spTree>
    <p:extLst>
      <p:ext uri="{BB962C8B-B14F-4D97-AF65-F5344CB8AC3E}">
        <p14:creationId xmlns:p14="http://schemas.microsoft.com/office/powerpoint/2010/main" val="3663760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o de título">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8651" y="1644242"/>
            <a:ext cx="7886700" cy="4420998"/>
          </a:xfrm>
        </p:spPr>
        <p:txBody>
          <a:bodyPr/>
          <a:lstStyle>
            <a:lvl1pPr marL="0" indent="0" algn="ctr">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Clique para editar o estilo do subtítulo do Modelo Global</a:t>
            </a:r>
            <a:endParaRPr lang="en-US" dirty="0"/>
          </a:p>
        </p:txBody>
      </p:sp>
      <p:sp>
        <p:nvSpPr>
          <p:cNvPr id="2" name="Retângulo 1"/>
          <p:cNvSpPr/>
          <p:nvPr userDrawn="1"/>
        </p:nvSpPr>
        <p:spPr>
          <a:xfrm>
            <a:off x="0" y="-1"/>
            <a:ext cx="9144000" cy="771787"/>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5" name="Imagem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1071" y="96995"/>
            <a:ext cx="2024280" cy="577793"/>
          </a:xfrm>
          <a:prstGeom prst="rect">
            <a:avLst/>
          </a:prstGeom>
        </p:spPr>
      </p:pic>
      <p:sp>
        <p:nvSpPr>
          <p:cNvPr id="6" name="Retângulo 5"/>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41877850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67544" y="987426"/>
            <a:ext cx="3111475" cy="1069974"/>
          </a:xfrm>
        </p:spPr>
        <p:txBody>
          <a:bodyPr anchor="b"/>
          <a:lstStyle>
            <a:lvl1pPr>
              <a:defRPr sz="3200"/>
            </a:lvl1pPr>
          </a:lstStyle>
          <a:p>
            <a:r>
              <a:rPr lang="pt-PT" smtClean="0"/>
              <a:t>Clique para editar o estilo</a:t>
            </a:r>
            <a:endParaRPr lang="en-US" dirty="0"/>
          </a:p>
        </p:txBody>
      </p:sp>
      <p:sp>
        <p:nvSpPr>
          <p:cNvPr id="3" name="Content Placeholder 2"/>
          <p:cNvSpPr>
            <a:spLocks noGrp="1"/>
          </p:cNvSpPr>
          <p:nvPr>
            <p:ph idx="1"/>
          </p:nvPr>
        </p:nvSpPr>
        <p:spPr>
          <a:xfrm>
            <a:off x="3887390" y="987426"/>
            <a:ext cx="4799409" cy="50358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467544" y="2164359"/>
            <a:ext cx="3111475" cy="38589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8" name="Date Placeholder 3"/>
          <p:cNvSpPr>
            <a:spLocks noGrp="1"/>
          </p:cNvSpPr>
          <p:nvPr>
            <p:ph type="dt" sz="half" idx="10"/>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9"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10"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1" name="Retângulo 10"/>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3" name="Conexão reta 12"/>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4" name="Imagem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1394455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67544" y="987426"/>
            <a:ext cx="3111475" cy="1069974"/>
          </a:xfrm>
        </p:spPr>
        <p:txBody>
          <a:bodyPr anchor="b"/>
          <a:lstStyle>
            <a:lvl1pPr>
              <a:defRPr sz="3200"/>
            </a:lvl1pPr>
          </a:lstStyle>
          <a:p>
            <a:r>
              <a:rPr lang="pt-PT" smtClean="0"/>
              <a:t>Clique para editar o estilo</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467544" y="2155970"/>
            <a:ext cx="3111475" cy="37130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8" name="Date Placeholder 3"/>
          <p:cNvSpPr>
            <a:spLocks noGrp="1"/>
          </p:cNvSpPr>
          <p:nvPr>
            <p:ph type="dt" sz="half" idx="10"/>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9"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10"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1" name="Retângulo 10"/>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3" name="Conexão reta 12"/>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4" name="Imagem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8638299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8"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9"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0" name="Retângulo 9"/>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2" name="Conexão reta 11"/>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3" name="Imagem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4116137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872455"/>
            <a:ext cx="2143125" cy="5304508"/>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467544" y="872455"/>
            <a:ext cx="5911497" cy="5304508"/>
          </a:xfrm>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8"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9"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0" name="Retângulo 9"/>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2" name="Conexão reta 11"/>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3" name="Imagem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8019232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6"/>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45959" indent="0" algn="ctr">
              <a:buNone/>
              <a:defRPr>
                <a:solidFill>
                  <a:schemeClr val="tx1">
                    <a:tint val="75000"/>
                  </a:schemeClr>
                </a:solidFill>
              </a:defRPr>
            </a:lvl2pPr>
            <a:lvl3pPr marL="891917" indent="0" algn="ctr">
              <a:buNone/>
              <a:defRPr>
                <a:solidFill>
                  <a:schemeClr val="tx1">
                    <a:tint val="75000"/>
                  </a:schemeClr>
                </a:solidFill>
              </a:defRPr>
            </a:lvl3pPr>
            <a:lvl4pPr marL="1337876" indent="0" algn="ctr">
              <a:buNone/>
              <a:defRPr>
                <a:solidFill>
                  <a:schemeClr val="tx1">
                    <a:tint val="75000"/>
                  </a:schemeClr>
                </a:solidFill>
              </a:defRPr>
            </a:lvl4pPr>
            <a:lvl5pPr marL="1783834" indent="0" algn="ctr">
              <a:buNone/>
              <a:defRPr>
                <a:solidFill>
                  <a:schemeClr val="tx1">
                    <a:tint val="75000"/>
                  </a:schemeClr>
                </a:solidFill>
              </a:defRPr>
            </a:lvl5pPr>
            <a:lvl6pPr marL="2229793" indent="0" algn="ctr">
              <a:buNone/>
              <a:defRPr>
                <a:solidFill>
                  <a:schemeClr val="tx1">
                    <a:tint val="75000"/>
                  </a:schemeClr>
                </a:solidFill>
              </a:defRPr>
            </a:lvl6pPr>
            <a:lvl7pPr marL="2675752" indent="0" algn="ctr">
              <a:buNone/>
              <a:defRPr>
                <a:solidFill>
                  <a:schemeClr val="tx1">
                    <a:tint val="75000"/>
                  </a:schemeClr>
                </a:solidFill>
              </a:defRPr>
            </a:lvl7pPr>
            <a:lvl8pPr marL="3121710" indent="0" algn="ctr">
              <a:buNone/>
              <a:defRPr>
                <a:solidFill>
                  <a:schemeClr val="tx1">
                    <a:tint val="75000"/>
                  </a:schemeClr>
                </a:solidFill>
              </a:defRPr>
            </a:lvl8pPr>
            <a:lvl9pPr marL="3567669" indent="0" algn="ctr">
              <a:buNone/>
              <a:defRPr>
                <a:solidFill>
                  <a:schemeClr val="tx1">
                    <a:tint val="75000"/>
                  </a:schemeClr>
                </a:solidFill>
              </a:defRPr>
            </a:lvl9pPr>
          </a:lstStyle>
          <a:p>
            <a:r>
              <a:rPr lang="pt-PT" smtClean="0"/>
              <a:t>Clique para editar o estilo do subtítulo do Modelo Global</a:t>
            </a:r>
            <a:endParaRPr lang="pt-PT"/>
          </a:p>
        </p:txBody>
      </p:sp>
      <p:sp>
        <p:nvSpPr>
          <p:cNvPr id="4" name="Marcador de Posição da Data 3"/>
          <p:cNvSpPr>
            <a:spLocks noGrp="1"/>
          </p:cNvSpPr>
          <p:nvPr>
            <p:ph type="dt" sz="half" idx="10"/>
          </p:nvPr>
        </p:nvSpPr>
        <p:spPr/>
        <p:txBody>
          <a:bodyPr/>
          <a:lstStyle/>
          <a:p>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631F3680-7746-4960-A53D-F1AC553E9B47}" type="slidenum">
              <a:rPr lang="pt-PT" smtClean="0"/>
              <a:t>‹nº›</a:t>
            </a:fld>
            <a:endParaRPr lang="pt-PT"/>
          </a:p>
        </p:txBody>
      </p:sp>
    </p:spTree>
    <p:extLst>
      <p:ext uri="{BB962C8B-B14F-4D97-AF65-F5344CB8AC3E}">
        <p14:creationId xmlns:p14="http://schemas.microsoft.com/office/powerpoint/2010/main" val="226067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PT" smtClean="0"/>
              <a:t>Clique para editar o estilo</a:t>
            </a:r>
            <a:endParaRPr lang="en-US" dirty="0"/>
          </a:p>
        </p:txBody>
      </p:sp>
      <p:sp>
        <p:nvSpPr>
          <p:cNvPr id="3" name="Content Placeholder 2"/>
          <p:cNvSpPr>
            <a:spLocks noGrp="1"/>
          </p:cNvSpPr>
          <p:nvPr>
            <p:ph idx="1"/>
          </p:nvPr>
        </p:nvSpPr>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8"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9"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0" name="Retângulo 9"/>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2" name="Conexão reta 11"/>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4" name="Imagem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
        <p:nvSpPr>
          <p:cNvPr id="6" name="Marcador de Posição do Texto 5"/>
          <p:cNvSpPr>
            <a:spLocks noGrp="1"/>
          </p:cNvSpPr>
          <p:nvPr>
            <p:ph type="body" sz="quarter" idx="10"/>
          </p:nvPr>
        </p:nvSpPr>
        <p:spPr>
          <a:xfrm>
            <a:off x="468313" y="258763"/>
            <a:ext cx="7473950" cy="387350"/>
          </a:xfrm>
        </p:spPr>
        <p:txBody>
          <a:bodyPr/>
          <a:lstStyle/>
          <a:p>
            <a:pPr lvl="0"/>
            <a:r>
              <a:rPr lang="pt-PT" smtClean="0"/>
              <a:t>Editar os estilos de texto do Modelo Global</a:t>
            </a:r>
          </a:p>
        </p:txBody>
      </p:sp>
    </p:spTree>
    <p:extLst>
      <p:ext uri="{BB962C8B-B14F-4D97-AF65-F5344CB8AC3E}">
        <p14:creationId xmlns:p14="http://schemas.microsoft.com/office/powerpoint/2010/main" val="32268145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squema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lvl1pPr>
              <a:defRPr sz="3600"/>
            </a:lvl1pPr>
          </a:lstStyle>
          <a:p>
            <a:r>
              <a:rPr lang="pt-PT" smtClean="0"/>
              <a:t>Clique para editar o estilo</a:t>
            </a:r>
            <a:endParaRPr lang="pt-PT" dirty="0"/>
          </a:p>
        </p:txBody>
      </p:sp>
      <p:sp>
        <p:nvSpPr>
          <p:cNvPr id="6"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7"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8"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9" name="Retângulo 8"/>
          <p:cNvSpPr/>
          <p:nvPr userDrawn="1"/>
        </p:nvSpPr>
        <p:spPr>
          <a:xfrm>
            <a:off x="0" y="6749757"/>
            <a:ext cx="9144000" cy="116632"/>
          </a:xfrm>
          <a:prstGeom prst="rect">
            <a:avLst/>
          </a:prstGeom>
          <a:solidFill>
            <a:srgbClr val="CC9925"/>
          </a:solidFill>
          <a:ln>
            <a:solidFill>
              <a:srgbClr val="CC99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1" name="Conexão reta 10"/>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2" name="Imagem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15379962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Esquema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6"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7"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8"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9" name="Retângulo 8"/>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1" name="Conexão reta 10"/>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2" name="Imagem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1602232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467544" y="946341"/>
            <a:ext cx="8219256" cy="622399"/>
          </a:xfrm>
        </p:spPr>
        <p:txBody>
          <a:bodyPr anchor="b">
            <a:normAutofit/>
          </a:bodyPr>
          <a:lstStyle>
            <a:lvl1pPr>
              <a:defRPr sz="3600"/>
            </a:lvl1pPr>
          </a:lstStyle>
          <a:p>
            <a:r>
              <a:rPr lang="pt-PT" smtClean="0"/>
              <a:t>Clique para editar o estilo</a:t>
            </a:r>
            <a:endParaRPr lang="en-US" dirty="0"/>
          </a:p>
        </p:txBody>
      </p:sp>
      <p:sp>
        <p:nvSpPr>
          <p:cNvPr id="3" name="Text Placeholder 2"/>
          <p:cNvSpPr>
            <a:spLocks noGrp="1"/>
          </p:cNvSpPr>
          <p:nvPr>
            <p:ph type="body" idx="1"/>
          </p:nvPr>
        </p:nvSpPr>
        <p:spPr>
          <a:xfrm>
            <a:off x="467544" y="1870746"/>
            <a:ext cx="8219256" cy="421890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Editar os estilos de texto do Modelo Global</a:t>
            </a:r>
          </a:p>
        </p:txBody>
      </p:sp>
      <p:sp>
        <p:nvSpPr>
          <p:cNvPr id="7"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8"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9"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0" name="Retângulo 9"/>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2" name="Conexão reta 11"/>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3" name="Imagem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30491173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sz="half" idx="1"/>
          </p:nvPr>
        </p:nvSpPr>
        <p:spPr>
          <a:xfrm>
            <a:off x="467544" y="2217323"/>
            <a:ext cx="4047306" cy="3959639"/>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4629150" y="2217323"/>
            <a:ext cx="4057650" cy="3959640"/>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8" name="Date Placeholder 3"/>
          <p:cNvSpPr>
            <a:spLocks noGrp="1"/>
          </p:cNvSpPr>
          <p:nvPr>
            <p:ph type="dt" sz="half" idx="10"/>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9"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10"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1" name="Retângulo 10"/>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3" name="Conexão reta 12"/>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4" name="Imagem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36551327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67544" y="838899"/>
            <a:ext cx="8219256" cy="851790"/>
          </a:xfrm>
        </p:spPr>
        <p:txBody>
          <a:bodyPr/>
          <a:lstStyle/>
          <a:p>
            <a:r>
              <a:rPr lang="pt-PT" smtClean="0"/>
              <a:t>Clique para editar o estilo</a:t>
            </a:r>
            <a:endParaRPr lang="en-US" dirty="0"/>
          </a:p>
        </p:txBody>
      </p:sp>
      <p:sp>
        <p:nvSpPr>
          <p:cNvPr id="3" name="Text Placeholder 2"/>
          <p:cNvSpPr>
            <a:spLocks noGrp="1"/>
          </p:cNvSpPr>
          <p:nvPr>
            <p:ph type="body" idx="1"/>
          </p:nvPr>
        </p:nvSpPr>
        <p:spPr>
          <a:xfrm>
            <a:off x="467544" y="1887523"/>
            <a:ext cx="4030638" cy="6175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4" name="Content Placeholder 3"/>
          <p:cNvSpPr>
            <a:spLocks noGrp="1"/>
          </p:cNvSpPr>
          <p:nvPr>
            <p:ph sz="half" idx="2"/>
          </p:nvPr>
        </p:nvSpPr>
        <p:spPr>
          <a:xfrm>
            <a:off x="467544" y="2701909"/>
            <a:ext cx="4030638" cy="3487754"/>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4629150" y="1887523"/>
            <a:ext cx="4057650" cy="6175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6" name="Content Placeholder 5"/>
          <p:cNvSpPr>
            <a:spLocks noGrp="1"/>
          </p:cNvSpPr>
          <p:nvPr>
            <p:ph sz="quarter" idx="4"/>
          </p:nvPr>
        </p:nvSpPr>
        <p:spPr>
          <a:xfrm>
            <a:off x="4629150" y="2701909"/>
            <a:ext cx="4057650" cy="3487754"/>
          </a:xfrm>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10" name="Date Placeholder 3"/>
          <p:cNvSpPr>
            <a:spLocks noGrp="1"/>
          </p:cNvSpPr>
          <p:nvPr>
            <p:ph type="dt" sz="half" idx="10"/>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11" name="Footer Placeholder 4"/>
          <p:cNvSpPr>
            <a:spLocks noGrp="1"/>
          </p:cNvSpPr>
          <p:nvPr>
            <p:ph type="ftr" sz="quarter" idx="11"/>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12" name="Slide Number Placeholder 5"/>
          <p:cNvSpPr>
            <a:spLocks noGrp="1"/>
          </p:cNvSpPr>
          <p:nvPr>
            <p:ph type="sldNum" sz="quarter" idx="12"/>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13" name="Retângulo 12"/>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5" name="Conexão reta 14"/>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6" name="Imagem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18293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6"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7"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8"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9" name="Retângulo 8"/>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1" name="Conexão reta 10"/>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2" name="Imagem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33927221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467544" y="6322796"/>
            <a:ext cx="2218506" cy="254174"/>
          </a:xfrm>
          <a:prstGeom prst="rect">
            <a:avLst/>
          </a:prstGeom>
        </p:spPr>
        <p:txBody>
          <a:bodyPr vert="horz" lIns="91440" tIns="45720" rIns="91440" bIns="45720" rtlCol="0" anchor="ctr"/>
          <a:lstStyle>
            <a:lvl1pPr algn="l">
              <a:defRPr sz="800">
                <a:solidFill>
                  <a:schemeClr val="tx1"/>
                </a:solidFill>
                <a:latin typeface="+mj-lt"/>
              </a:defRPr>
            </a:lvl1pPr>
          </a:lstStyle>
          <a:p>
            <a:endParaRPr lang="pt-PT" dirty="0"/>
          </a:p>
        </p:txBody>
      </p:sp>
      <p:sp>
        <p:nvSpPr>
          <p:cNvPr id="6" name="Footer Placeholder 4"/>
          <p:cNvSpPr>
            <a:spLocks noGrp="1"/>
          </p:cNvSpPr>
          <p:nvPr>
            <p:ph type="ftr" sz="quarter" idx="3"/>
          </p:nvPr>
        </p:nvSpPr>
        <p:spPr>
          <a:xfrm>
            <a:off x="3028950" y="6322796"/>
            <a:ext cx="3086100" cy="254174"/>
          </a:xfrm>
          <a:prstGeom prst="rect">
            <a:avLst/>
          </a:prstGeom>
        </p:spPr>
        <p:txBody>
          <a:bodyPr vert="horz" lIns="91440" tIns="45720" rIns="91440" bIns="45720" rtlCol="0" anchor="ctr"/>
          <a:lstStyle>
            <a:lvl1pPr algn="ctr">
              <a:defRPr sz="900">
                <a:solidFill>
                  <a:schemeClr val="tx1"/>
                </a:solidFill>
                <a:latin typeface="+mj-lt"/>
              </a:defRPr>
            </a:lvl1pPr>
          </a:lstStyle>
          <a:p>
            <a:pPr>
              <a:defRPr/>
            </a:pPr>
            <a:endParaRPr lang="pt-PT" dirty="0"/>
          </a:p>
        </p:txBody>
      </p:sp>
      <p:sp>
        <p:nvSpPr>
          <p:cNvPr id="7" name="Slide Number Placeholder 5"/>
          <p:cNvSpPr>
            <a:spLocks noGrp="1"/>
          </p:cNvSpPr>
          <p:nvPr>
            <p:ph type="sldNum" sz="quarter" idx="4"/>
          </p:nvPr>
        </p:nvSpPr>
        <p:spPr>
          <a:xfrm>
            <a:off x="6457950" y="6322796"/>
            <a:ext cx="2228850" cy="254174"/>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C6699BCF-D366-42DF-93F6-A4A9740904A7}" type="slidenum">
              <a:rPr lang="pt-PT" smtClean="0"/>
              <a:pPr/>
              <a:t>‹nº›</a:t>
            </a:fld>
            <a:endParaRPr lang="pt-PT" dirty="0"/>
          </a:p>
        </p:txBody>
      </p:sp>
      <p:sp>
        <p:nvSpPr>
          <p:cNvPr id="8" name="Retângulo 7"/>
          <p:cNvSpPr/>
          <p:nvPr userDrawn="1"/>
        </p:nvSpPr>
        <p:spPr>
          <a:xfrm>
            <a:off x="0" y="6749757"/>
            <a:ext cx="9144000" cy="116632"/>
          </a:xfrm>
          <a:prstGeom prst="rect">
            <a:avLst/>
          </a:prstGeom>
          <a:solidFill>
            <a:srgbClr val="CC9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0" name="Conexão reta 9"/>
          <p:cNvCxnSpPr/>
          <p:nvPr userDrawn="1"/>
        </p:nvCxnSpPr>
        <p:spPr>
          <a:xfrm>
            <a:off x="467544" y="701085"/>
            <a:ext cx="8219256" cy="0"/>
          </a:xfrm>
          <a:prstGeom prst="line">
            <a:avLst/>
          </a:prstGeom>
          <a:ln>
            <a:solidFill>
              <a:srgbClr val="CC9925"/>
            </a:solidFill>
          </a:ln>
        </p:spPr>
        <p:style>
          <a:lnRef idx="1">
            <a:schemeClr val="accent1"/>
          </a:lnRef>
          <a:fillRef idx="0">
            <a:schemeClr val="accent1"/>
          </a:fillRef>
          <a:effectRef idx="0">
            <a:schemeClr val="accent1"/>
          </a:effectRef>
          <a:fontRef idx="minor">
            <a:schemeClr val="tx1"/>
          </a:fontRef>
        </p:style>
      </p:cxnSp>
      <p:pic>
        <p:nvPicPr>
          <p:cNvPr id="11" name="Image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4931" y="171324"/>
            <a:ext cx="498258" cy="474788"/>
          </a:xfrm>
          <a:prstGeom prst="rect">
            <a:avLst/>
          </a:prstGeom>
        </p:spPr>
      </p:pic>
    </p:spTree>
    <p:extLst>
      <p:ext uri="{BB962C8B-B14F-4D97-AF65-F5344CB8AC3E}">
        <p14:creationId xmlns:p14="http://schemas.microsoft.com/office/powerpoint/2010/main" val="26448572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981512"/>
            <a:ext cx="8219256" cy="1098368"/>
          </a:xfrm>
          <a:prstGeom prst="rect">
            <a:avLst/>
          </a:prstGeom>
        </p:spPr>
        <p:txBody>
          <a:bodyPr vert="horz" lIns="91440" tIns="45720" rIns="91440" bIns="45720" rtlCol="0" anchor="ctr">
            <a:normAutofit/>
          </a:bodyPr>
          <a:lstStyle/>
          <a:p>
            <a:r>
              <a:rPr lang="pt-PT" dirty="0" smtClean="0"/>
              <a:t>Clique para editar o estilo</a:t>
            </a:r>
            <a:endParaRPr lang="en-US" dirty="0"/>
          </a:p>
        </p:txBody>
      </p:sp>
      <p:sp>
        <p:nvSpPr>
          <p:cNvPr id="3" name="Text Placeholder 2"/>
          <p:cNvSpPr>
            <a:spLocks noGrp="1"/>
          </p:cNvSpPr>
          <p:nvPr>
            <p:ph type="body" idx="1"/>
          </p:nvPr>
        </p:nvSpPr>
        <p:spPr>
          <a:xfrm>
            <a:off x="467544" y="2252667"/>
            <a:ext cx="8219256" cy="3924296"/>
          </a:xfrm>
          <a:prstGeom prst="rect">
            <a:avLst/>
          </a:prstGeom>
        </p:spPr>
        <p:txBody>
          <a:bodyPr vert="horz" lIns="91440" tIns="45720" rIns="91440" bIns="45720" rtlCol="0">
            <a:normAutofit/>
          </a:bodyPr>
          <a:lstStyle/>
          <a:p>
            <a:pPr lvl="0"/>
            <a:r>
              <a:rPr lang="pt-PT" dirty="0" smtClean="0"/>
              <a:t>Clique para editar os estilos</a:t>
            </a:r>
          </a:p>
          <a:p>
            <a:pPr lvl="1"/>
            <a:r>
              <a:rPr lang="pt-PT" dirty="0" smtClean="0"/>
              <a:t>Segundo nível</a:t>
            </a:r>
          </a:p>
          <a:p>
            <a:pPr lvl="2"/>
            <a:r>
              <a:rPr lang="pt-PT" dirty="0" smtClean="0"/>
              <a:t>Terceiro nível</a:t>
            </a:r>
          </a:p>
          <a:p>
            <a:pPr lvl="3"/>
            <a:r>
              <a:rPr lang="pt-PT" dirty="0" smtClean="0"/>
              <a:t>Quarto nível</a:t>
            </a:r>
          </a:p>
          <a:p>
            <a:pPr lvl="4"/>
            <a:r>
              <a:rPr lang="pt-PT" dirty="0" smtClean="0"/>
              <a:t>Quinto nível</a:t>
            </a:r>
            <a:endParaRPr lang="en-US" dirty="0"/>
          </a:p>
        </p:txBody>
      </p:sp>
    </p:spTree>
    <p:extLst>
      <p:ext uri="{BB962C8B-B14F-4D97-AF65-F5344CB8AC3E}">
        <p14:creationId xmlns:p14="http://schemas.microsoft.com/office/powerpoint/2010/main" val="3982213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4" r:id="rId14"/>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p:txBody>
          <a:bodyPr/>
          <a:lstStyle/>
          <a:p>
            <a:endParaRPr lang="pt-PT" dirty="0" smtClean="0"/>
          </a:p>
          <a:p>
            <a:endParaRPr lang="pt-PT" sz="2800" dirty="0" smtClean="0"/>
          </a:p>
          <a:p>
            <a:r>
              <a:rPr lang="en-US" sz="2800" dirty="0" smtClean="0"/>
              <a:t>Organization </a:t>
            </a:r>
            <a:r>
              <a:rPr lang="en-US" sz="2800" dirty="0"/>
              <a:t>and functioning of the </a:t>
            </a:r>
            <a:r>
              <a:rPr lang="en-US" sz="2800" dirty="0" smtClean="0"/>
              <a:t>National Gas System in </a:t>
            </a:r>
            <a:r>
              <a:rPr lang="en-US" sz="2800" dirty="0" smtClean="0"/>
              <a:t>Portugal</a:t>
            </a:r>
          </a:p>
          <a:p>
            <a:r>
              <a:rPr lang="en-US" sz="2800" dirty="0" smtClean="0"/>
              <a:t>New framework (</a:t>
            </a:r>
            <a:r>
              <a:rPr lang="en-US" sz="2800" dirty="0"/>
              <a:t>Decree-Law N.º </a:t>
            </a:r>
            <a:r>
              <a:rPr lang="en-US" sz="2800" dirty="0" smtClean="0"/>
              <a:t>62/2020</a:t>
            </a:r>
            <a:r>
              <a:rPr lang="pt-PT" sz="2800" dirty="0"/>
              <a:t>)</a:t>
            </a:r>
            <a:endParaRPr lang="en-US" sz="2800" dirty="0"/>
          </a:p>
        </p:txBody>
      </p:sp>
    </p:spTree>
    <p:extLst>
      <p:ext uri="{BB962C8B-B14F-4D97-AF65-F5344CB8AC3E}">
        <p14:creationId xmlns:p14="http://schemas.microsoft.com/office/powerpoint/2010/main" val="2464936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467544" y="837973"/>
            <a:ext cx="8219256" cy="803525"/>
          </a:xfrm>
          <a:prstGeom prst="rect">
            <a:avLst/>
          </a:prstGeom>
          <a:solidFill>
            <a:schemeClr val="accent4"/>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pt-PT" dirty="0" err="1" smtClean="0"/>
              <a:t>Wholesale</a:t>
            </a:r>
            <a:r>
              <a:rPr lang="pt-PT" dirty="0" smtClean="0"/>
              <a:t> </a:t>
            </a:r>
            <a:r>
              <a:rPr lang="pt-PT" dirty="0" err="1" smtClean="0"/>
              <a:t>supplier</a:t>
            </a:r>
            <a:r>
              <a:rPr lang="pt-PT" dirty="0" smtClean="0"/>
              <a:t> </a:t>
            </a:r>
            <a:r>
              <a:rPr lang="pt-PT" dirty="0" err="1" smtClean="0"/>
              <a:t>of</a:t>
            </a:r>
            <a:r>
              <a:rPr lang="pt-PT" dirty="0" smtClean="0"/>
              <a:t> </a:t>
            </a:r>
            <a:r>
              <a:rPr lang="pt-PT" dirty="0" err="1" smtClean="0"/>
              <a:t>last</a:t>
            </a:r>
            <a:r>
              <a:rPr lang="pt-PT" dirty="0" smtClean="0"/>
              <a:t> </a:t>
            </a:r>
            <a:r>
              <a:rPr lang="pt-PT" dirty="0" smtClean="0"/>
              <a:t>resort</a:t>
            </a:r>
            <a:endParaRPr lang="pt-PT" dirty="0"/>
          </a:p>
        </p:txBody>
      </p:sp>
      <p:sp>
        <p:nvSpPr>
          <p:cNvPr id="4" name="Marcador de Posição do Número do Diapositivo 3"/>
          <p:cNvSpPr>
            <a:spLocks noGrp="1"/>
          </p:cNvSpPr>
          <p:nvPr>
            <p:ph type="sldNum" sz="quarter" idx="4"/>
          </p:nvPr>
        </p:nvSpPr>
        <p:spPr/>
        <p:txBody>
          <a:bodyPr/>
          <a:lstStyle/>
          <a:p>
            <a:fld id="{C6699BCF-D366-42DF-93F6-A4A9740904A7}" type="slidenum">
              <a:rPr lang="pt-PT" smtClean="0"/>
              <a:pPr/>
              <a:t>10</a:t>
            </a:fld>
            <a:endParaRPr lang="pt-PT" dirty="0"/>
          </a:p>
        </p:txBody>
      </p:sp>
      <p:sp>
        <p:nvSpPr>
          <p:cNvPr id="2" name="Marcador de Posição do Texto 1"/>
          <p:cNvSpPr>
            <a:spLocks noGrp="1"/>
          </p:cNvSpPr>
          <p:nvPr>
            <p:ph type="body" sz="quarter" idx="10"/>
          </p:nvPr>
        </p:nvSpPr>
        <p:spPr/>
        <p:txBody>
          <a:bodyPr>
            <a:noAutofit/>
          </a:bodyPr>
          <a:lstStyle/>
          <a:p>
            <a:pPr marL="0" indent="0">
              <a:buNone/>
            </a:pPr>
            <a:r>
              <a:rPr lang="en-US" dirty="0" smtClean="0"/>
              <a:t>3. Incorporation </a:t>
            </a:r>
            <a:r>
              <a:rPr lang="en-US" dirty="0"/>
              <a:t>of other gases into its gas supply </a:t>
            </a:r>
            <a:endParaRPr lang="pt-PT" dirty="0"/>
          </a:p>
          <a:p>
            <a:endParaRPr lang="pt-PT" dirty="0"/>
          </a:p>
        </p:txBody>
      </p:sp>
      <p:sp>
        <p:nvSpPr>
          <p:cNvPr id="3" name="Retângulo 2"/>
          <p:cNvSpPr/>
          <p:nvPr/>
        </p:nvSpPr>
        <p:spPr>
          <a:xfrm>
            <a:off x="467544" y="1927557"/>
            <a:ext cx="8219256" cy="3785652"/>
          </a:xfrm>
          <a:prstGeom prst="rect">
            <a:avLst/>
          </a:prstGeom>
        </p:spPr>
        <p:txBody>
          <a:bodyPr wrap="square">
            <a:spAutoFit/>
          </a:bodyPr>
          <a:lstStyle/>
          <a:p>
            <a:pPr marL="342900" indent="-342900">
              <a:buFont typeface="Arial" panose="020B0604020202020204" pitchFamily="34" charset="0"/>
              <a:buChar char="•"/>
            </a:pPr>
            <a:r>
              <a:rPr lang="en-US" sz="2000" dirty="0"/>
              <a:t>Purchase renewable and low carbon gases, from the producers, </a:t>
            </a:r>
            <a:r>
              <a:rPr lang="en-US" sz="2000" dirty="0" smtClean="0"/>
              <a:t>to </a:t>
            </a:r>
            <a:r>
              <a:rPr lang="en-US" sz="2000" dirty="0"/>
              <a:t>ensure compliance </a:t>
            </a:r>
            <a:r>
              <a:rPr lang="en-US" sz="2000" b="1" dirty="0"/>
              <a:t>with the minimum quotas for the incorporation of other </a:t>
            </a:r>
            <a:r>
              <a:rPr lang="en-US" sz="2000" b="1" dirty="0" smtClean="0"/>
              <a:t>gases (the minimum quotas are not approved by the government)</a:t>
            </a:r>
            <a:endParaRPr lang="pt-PT" sz="2000" b="1" dirty="0"/>
          </a:p>
          <a:p>
            <a:pPr marL="342900" lvl="0" indent="-342900">
              <a:buFont typeface="Arial" panose="020B0604020202020204" pitchFamily="34" charset="0"/>
              <a:buChar char="•"/>
            </a:pPr>
            <a:endParaRPr lang="en-US" sz="2000" dirty="0" smtClean="0"/>
          </a:p>
          <a:p>
            <a:pPr marL="342900" lvl="0" indent="-342900">
              <a:buFont typeface="Arial" panose="020B0604020202020204" pitchFamily="34" charset="0"/>
              <a:buChar char="•"/>
            </a:pPr>
            <a:r>
              <a:rPr lang="en-US" sz="2000" dirty="0" smtClean="0"/>
              <a:t>Purchase </a:t>
            </a:r>
            <a:r>
              <a:rPr lang="en-US" sz="2000" dirty="0"/>
              <a:t>the quantities of gas requested by retail </a:t>
            </a:r>
            <a:r>
              <a:rPr lang="en-US" sz="2000" dirty="0" smtClean="0"/>
              <a:t>suppliers of </a:t>
            </a:r>
            <a:r>
              <a:rPr lang="en-US" sz="2000" dirty="0"/>
              <a:t>last resort</a:t>
            </a:r>
            <a:endParaRPr lang="pt-PT" sz="2000" dirty="0"/>
          </a:p>
          <a:p>
            <a:pPr marL="342900" indent="-342900">
              <a:buFont typeface="Arial" panose="020B0604020202020204" pitchFamily="34" charset="0"/>
              <a:buChar char="•"/>
            </a:pPr>
            <a:endParaRPr lang="pt-PT" sz="2000" dirty="0"/>
          </a:p>
          <a:p>
            <a:pPr marL="342900" indent="-342900">
              <a:buFont typeface="Arial" panose="020B0604020202020204" pitchFamily="34" charset="0"/>
              <a:buChar char="•"/>
            </a:pPr>
            <a:r>
              <a:rPr lang="en-US" sz="2000" b="1" u="sng" dirty="0"/>
              <a:t>The reference price for the sale of other gases to last resort suppliers and to market suppliers is the daily price of </a:t>
            </a:r>
            <a:r>
              <a:rPr lang="en-US" sz="2000" b="1" u="sng" dirty="0" err="1" smtClean="0"/>
              <a:t>Mibgas</a:t>
            </a:r>
            <a:endParaRPr lang="en-US" sz="2000" b="1" u="sng"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a:t>
            </a:r>
            <a:r>
              <a:rPr lang="en-US" sz="2000" dirty="0"/>
              <a:t>difference between the purchase price of the renewable gases and low carbon gases and the selling price is ensured by the </a:t>
            </a:r>
            <a:r>
              <a:rPr lang="en-US" sz="2000" b="1" u="sng" dirty="0"/>
              <a:t>Environmental Fund (government </a:t>
            </a:r>
            <a:r>
              <a:rPr lang="en-US" sz="2000" b="1" u="sng" dirty="0"/>
              <a:t>fund)</a:t>
            </a:r>
            <a:r>
              <a:rPr lang="pt-PT" sz="2000" dirty="0" smtClean="0"/>
              <a:t> </a:t>
            </a:r>
            <a:endParaRPr lang="pt-PT" sz="2000" dirty="0"/>
          </a:p>
        </p:txBody>
      </p:sp>
    </p:spTree>
    <p:extLst>
      <p:ext uri="{BB962C8B-B14F-4D97-AF65-F5344CB8AC3E}">
        <p14:creationId xmlns:p14="http://schemas.microsoft.com/office/powerpoint/2010/main" val="995661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1782457"/>
            <a:ext cx="8262908" cy="4667426"/>
          </a:xfrm>
        </p:spPr>
        <p:txBody>
          <a:bodyPr>
            <a:normAutofit lnSpcReduction="10000"/>
          </a:bodyPr>
          <a:lstStyle/>
          <a:p>
            <a:r>
              <a:rPr lang="en-US" sz="2400" dirty="0" smtClean="0"/>
              <a:t>The </a:t>
            </a:r>
            <a:r>
              <a:rPr lang="en-US" sz="2400" dirty="0"/>
              <a:t>connection to the public gas network must be made under technically and economically appropriate conditions. </a:t>
            </a:r>
            <a:endParaRPr lang="en-US" sz="2400" dirty="0" smtClean="0"/>
          </a:p>
          <a:p>
            <a:endParaRPr lang="en-US" sz="2400" dirty="0" smtClean="0"/>
          </a:p>
          <a:p>
            <a:r>
              <a:rPr lang="en-US" sz="2400" dirty="0" smtClean="0"/>
              <a:t>The </a:t>
            </a:r>
            <a:r>
              <a:rPr lang="en-US" sz="2400" dirty="0"/>
              <a:t>connection to the transmission network shall be established in accordance with ERSE </a:t>
            </a:r>
            <a:r>
              <a:rPr lang="en-US" sz="2400" dirty="0" smtClean="0"/>
              <a:t>regulation</a:t>
            </a:r>
          </a:p>
          <a:p>
            <a:endParaRPr lang="en-US" sz="2400" dirty="0" smtClean="0"/>
          </a:p>
          <a:p>
            <a:r>
              <a:rPr lang="en-US" sz="2400" dirty="0" smtClean="0"/>
              <a:t>Transmission </a:t>
            </a:r>
            <a:r>
              <a:rPr lang="en-US" sz="2400" dirty="0"/>
              <a:t>and distribution network planning considers requests for connection to the network from renewable origin gas producers and the expected compositions of the gas arising from the injection of other </a:t>
            </a:r>
            <a:r>
              <a:rPr lang="en-US" sz="2400" dirty="0" smtClean="0"/>
              <a:t>gases</a:t>
            </a:r>
          </a:p>
          <a:p>
            <a:r>
              <a:rPr lang="en-US" sz="2400" dirty="0" smtClean="0"/>
              <a:t>TSO </a:t>
            </a:r>
            <a:r>
              <a:rPr lang="en-US" sz="2400" dirty="0"/>
              <a:t>and DSO provide up-to-date information concerning the possibilities of connecting new facilities for the production of gases of renewable origin</a:t>
            </a:r>
            <a:endParaRPr lang="pt-PT" sz="2400" dirty="0"/>
          </a:p>
          <a:p>
            <a:endParaRPr lang="pt-PT" sz="2400" dirty="0"/>
          </a:p>
        </p:txBody>
      </p:sp>
      <p:sp>
        <p:nvSpPr>
          <p:cNvPr id="5" name="Título 9"/>
          <p:cNvSpPr txBox="1">
            <a:spLocks/>
          </p:cNvSpPr>
          <p:nvPr/>
        </p:nvSpPr>
        <p:spPr>
          <a:xfrm>
            <a:off x="467544" y="74615"/>
            <a:ext cx="7840171" cy="622399"/>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dirty="0" smtClean="0"/>
              <a:t>3. Incorporation </a:t>
            </a:r>
            <a:r>
              <a:rPr lang="en-US" dirty="0"/>
              <a:t>of other gases into its gas supply</a:t>
            </a:r>
            <a:endParaRPr lang="pt-PT" dirty="0"/>
          </a:p>
        </p:txBody>
      </p:sp>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11</a:t>
            </a:fld>
            <a:endParaRPr lang="pt-PT" dirty="0"/>
          </a:p>
        </p:txBody>
      </p:sp>
      <p:sp>
        <p:nvSpPr>
          <p:cNvPr id="7" name="Título 1"/>
          <p:cNvSpPr txBox="1">
            <a:spLocks/>
          </p:cNvSpPr>
          <p:nvPr/>
        </p:nvSpPr>
        <p:spPr>
          <a:xfrm>
            <a:off x="467544" y="812143"/>
            <a:ext cx="8219256" cy="803525"/>
          </a:xfrm>
          <a:prstGeom prst="rect">
            <a:avLst/>
          </a:prstGeom>
          <a:solidFill>
            <a:schemeClr val="accent4"/>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pt-PT" dirty="0" smtClean="0"/>
              <a:t>TSO </a:t>
            </a:r>
            <a:r>
              <a:rPr lang="pt-PT" dirty="0" err="1" smtClean="0"/>
              <a:t>and</a:t>
            </a:r>
            <a:r>
              <a:rPr lang="pt-PT" dirty="0" smtClean="0"/>
              <a:t> DSO networks</a:t>
            </a:r>
            <a:endParaRPr lang="pt-PT" dirty="0"/>
          </a:p>
        </p:txBody>
      </p:sp>
    </p:spTree>
    <p:extLst>
      <p:ext uri="{BB962C8B-B14F-4D97-AF65-F5344CB8AC3E}">
        <p14:creationId xmlns:p14="http://schemas.microsoft.com/office/powerpoint/2010/main" val="744611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4140978" y="196157"/>
            <a:ext cx="5003022" cy="6465687"/>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1539">
              <a:solidFill>
                <a:srgbClr val="F49B1E"/>
              </a:solidFill>
            </a:endParaRPr>
          </a:p>
        </p:txBody>
      </p:sp>
      <p:cxnSp>
        <p:nvCxnSpPr>
          <p:cNvPr id="13" name="Conexão recta 12"/>
          <p:cNvCxnSpPr/>
          <p:nvPr/>
        </p:nvCxnSpPr>
        <p:spPr>
          <a:xfrm>
            <a:off x="360496" y="3182702"/>
            <a:ext cx="3226311" cy="0"/>
          </a:xfrm>
          <a:prstGeom prst="line">
            <a:avLst/>
          </a:prstGeom>
          <a:ln>
            <a:solidFill>
              <a:srgbClr val="684F40"/>
            </a:solidFill>
          </a:ln>
        </p:spPr>
        <p:style>
          <a:lnRef idx="1">
            <a:schemeClr val="accent1"/>
          </a:lnRef>
          <a:fillRef idx="0">
            <a:schemeClr val="accent1"/>
          </a:fillRef>
          <a:effectRef idx="0">
            <a:schemeClr val="accent1"/>
          </a:effectRef>
          <a:fontRef idx="minor">
            <a:schemeClr val="tx1"/>
          </a:fontRef>
        </p:style>
      </p:cxnSp>
      <p:sp>
        <p:nvSpPr>
          <p:cNvPr id="14" name="CaixaDeTexto 13"/>
          <p:cNvSpPr txBox="1"/>
          <p:nvPr/>
        </p:nvSpPr>
        <p:spPr>
          <a:xfrm>
            <a:off x="4140978" y="2643920"/>
            <a:ext cx="5003022" cy="1145057"/>
          </a:xfrm>
          <a:prstGeom prst="rect">
            <a:avLst/>
          </a:prstGeom>
          <a:noFill/>
        </p:spPr>
        <p:txBody>
          <a:bodyPr wrap="square" rtlCol="0">
            <a:spAutoFit/>
          </a:bodyPr>
          <a:lstStyle/>
          <a:p>
            <a:pPr algn="ctr"/>
            <a:r>
              <a:rPr lang="pt-PT" sz="6841" dirty="0">
                <a:solidFill>
                  <a:schemeClr val="bg1"/>
                </a:solidFill>
              </a:rPr>
              <a:t>OBRIGADA!</a:t>
            </a:r>
          </a:p>
        </p:txBody>
      </p:sp>
      <p:sp>
        <p:nvSpPr>
          <p:cNvPr id="15" name="Rectângulo 14"/>
          <p:cNvSpPr/>
          <p:nvPr/>
        </p:nvSpPr>
        <p:spPr>
          <a:xfrm>
            <a:off x="0" y="5203809"/>
            <a:ext cx="4140978" cy="1013354"/>
          </a:xfrm>
          <a:prstGeom prst="rect">
            <a:avLst/>
          </a:prstGeom>
        </p:spPr>
        <p:txBody>
          <a:bodyPr wrap="square" anchor="ctr">
            <a:spAutoFit/>
          </a:bodyPr>
          <a:lstStyle/>
          <a:p>
            <a:pPr algn="ctr"/>
            <a:r>
              <a:rPr lang="pt-PT" sz="855" dirty="0"/>
              <a:t>EDIFÍCIO RESTELO</a:t>
            </a:r>
          </a:p>
          <a:p>
            <a:pPr algn="ctr"/>
            <a:r>
              <a:rPr lang="pt-PT" sz="855" dirty="0"/>
              <a:t>Rua Dom Cristóvão da Gama, 1, 3º</a:t>
            </a:r>
          </a:p>
          <a:p>
            <a:pPr algn="ctr"/>
            <a:r>
              <a:rPr lang="pt-PT" sz="855" dirty="0"/>
              <a:t>1400-113 Lisboa</a:t>
            </a:r>
          </a:p>
          <a:p>
            <a:pPr algn="ctr"/>
            <a:r>
              <a:rPr lang="pt-PT" sz="855" b="1" dirty="0"/>
              <a:t>Portugal </a:t>
            </a:r>
            <a:endParaRPr lang="pt-PT" sz="855" b="1" dirty="0" smtClean="0"/>
          </a:p>
          <a:p>
            <a:pPr algn="ctr"/>
            <a:r>
              <a:rPr lang="pt-PT" sz="855" b="1" dirty="0" err="1" smtClean="0"/>
              <a:t>Tel</a:t>
            </a:r>
            <a:r>
              <a:rPr lang="pt-PT" sz="855" b="1" dirty="0" smtClean="0"/>
              <a:t>: </a:t>
            </a:r>
            <a:r>
              <a:rPr lang="pt-PT" sz="855" dirty="0"/>
              <a:t>+(351) 21 303 32 00</a:t>
            </a:r>
          </a:p>
          <a:p>
            <a:pPr algn="ctr"/>
            <a:r>
              <a:rPr lang="pt-PT" sz="855" b="1" dirty="0"/>
              <a:t>Fax: </a:t>
            </a:r>
            <a:r>
              <a:rPr lang="pt-PT" sz="855" dirty="0"/>
              <a:t>+(351) 21 303 32 01 </a:t>
            </a:r>
            <a:r>
              <a:rPr lang="pt-PT" sz="342" dirty="0">
                <a:sym typeface="Wingdings"/>
              </a:rPr>
              <a:t></a:t>
            </a:r>
            <a:r>
              <a:rPr lang="pt-PT" sz="855" dirty="0">
                <a:sym typeface="Wingdings"/>
              </a:rPr>
              <a:t> </a:t>
            </a:r>
            <a:r>
              <a:rPr lang="pt-PT" sz="855" b="1" dirty="0"/>
              <a:t>e-mail</a:t>
            </a:r>
            <a:r>
              <a:rPr lang="pt-PT" sz="855" dirty="0"/>
              <a:t>: erse@erse.pt</a:t>
            </a:r>
          </a:p>
          <a:p>
            <a:pPr algn="ctr"/>
            <a:r>
              <a:rPr lang="pt-PT" sz="855" b="1" dirty="0"/>
              <a:t>url: </a:t>
            </a:r>
            <a:r>
              <a:rPr lang="pt-PT" sz="855" dirty="0"/>
              <a:t>http://www.erse.pt</a:t>
            </a:r>
          </a:p>
        </p:txBody>
      </p:sp>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1230" y="1523772"/>
            <a:ext cx="2249298" cy="1253665"/>
          </a:xfrm>
          <a:prstGeom prst="rect">
            <a:avLst/>
          </a:prstGeom>
        </p:spPr>
      </p:pic>
      <p:sp>
        <p:nvSpPr>
          <p:cNvPr id="3" name="Marcador de Posição do Número do Diapositivo 2"/>
          <p:cNvSpPr>
            <a:spLocks noGrp="1"/>
          </p:cNvSpPr>
          <p:nvPr>
            <p:ph type="sldNum" sz="quarter" idx="12"/>
          </p:nvPr>
        </p:nvSpPr>
        <p:spPr/>
        <p:txBody>
          <a:bodyPr/>
          <a:lstStyle/>
          <a:p>
            <a:fld id="{14B75125-71AD-4096-852F-E26173FF947C}" type="slidenum">
              <a:rPr lang="pt-PT" sz="900" smtClean="0"/>
              <a:t>12</a:t>
            </a:fld>
            <a:endParaRPr lang="pt-PT" sz="900" dirty="0"/>
          </a:p>
        </p:txBody>
      </p:sp>
    </p:spTree>
    <p:extLst>
      <p:ext uri="{BB962C8B-B14F-4D97-AF65-F5344CB8AC3E}">
        <p14:creationId xmlns:p14="http://schemas.microsoft.com/office/powerpoint/2010/main" val="943303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PT" dirty="0" err="1" smtClean="0"/>
              <a:t>Content</a:t>
            </a:r>
            <a:r>
              <a:rPr lang="pt-PT" dirty="0" smtClean="0"/>
              <a:t>:</a:t>
            </a:r>
            <a:endParaRPr lang="pt-PT" dirty="0"/>
          </a:p>
        </p:txBody>
      </p:sp>
      <p:sp>
        <p:nvSpPr>
          <p:cNvPr id="7" name="Marcador de Posição do Texto 6"/>
          <p:cNvSpPr>
            <a:spLocks noGrp="1"/>
          </p:cNvSpPr>
          <p:nvPr>
            <p:ph type="body" idx="1"/>
          </p:nvPr>
        </p:nvSpPr>
        <p:spPr/>
        <p:txBody>
          <a:bodyPr/>
          <a:lstStyle/>
          <a:p>
            <a:pPr marL="457200" indent="-457200">
              <a:buFont typeface="+mj-lt"/>
              <a:buAutoNum type="arabicPeriod"/>
            </a:pPr>
            <a:r>
              <a:rPr lang="en-US" dirty="0" err="1" smtClean="0"/>
              <a:t>Decarbonisation</a:t>
            </a:r>
            <a:endParaRPr lang="en-US" dirty="0" smtClean="0"/>
          </a:p>
          <a:p>
            <a:pPr marL="457200" indent="-457200">
              <a:buFont typeface="+mj-lt"/>
              <a:buAutoNum type="arabicPeriod"/>
            </a:pPr>
            <a:r>
              <a:rPr lang="pt-PT" dirty="0" err="1"/>
              <a:t>Renewable</a:t>
            </a:r>
            <a:r>
              <a:rPr lang="pt-PT" dirty="0"/>
              <a:t> gases </a:t>
            </a:r>
            <a:r>
              <a:rPr lang="pt-PT" dirty="0" err="1" smtClean="0"/>
              <a:t>production</a:t>
            </a:r>
            <a:endParaRPr lang="pt-PT" dirty="0" smtClean="0"/>
          </a:p>
          <a:p>
            <a:pPr marL="457200" indent="-457200">
              <a:buFont typeface="+mj-lt"/>
              <a:buAutoNum type="arabicPeriod"/>
            </a:pPr>
            <a:r>
              <a:rPr lang="en-US" dirty="0" smtClean="0"/>
              <a:t>Incorporation of </a:t>
            </a:r>
            <a:r>
              <a:rPr lang="en-US" dirty="0"/>
              <a:t>other gases into its gas supply </a:t>
            </a:r>
            <a:endParaRPr lang="pt-PT" dirty="0"/>
          </a:p>
          <a:p>
            <a:pPr marL="457200" indent="-457200">
              <a:buFont typeface="+mj-lt"/>
              <a:buAutoNum type="arabicPeriod"/>
            </a:pPr>
            <a:endParaRPr lang="pt-PT" dirty="0" smtClean="0"/>
          </a:p>
          <a:p>
            <a:pPr marL="457200" indent="-457200">
              <a:buFont typeface="+mj-lt"/>
              <a:buAutoNum type="arabicPeriod"/>
            </a:pPr>
            <a:endParaRPr lang="pt-PT" dirty="0" smtClean="0"/>
          </a:p>
        </p:txBody>
      </p:sp>
      <p:sp>
        <p:nvSpPr>
          <p:cNvPr id="4" name="Marcador de Posição do Número do Diapositivo 3"/>
          <p:cNvSpPr>
            <a:spLocks noGrp="1"/>
          </p:cNvSpPr>
          <p:nvPr>
            <p:ph type="sldNum" sz="quarter" idx="4"/>
          </p:nvPr>
        </p:nvSpPr>
        <p:spPr/>
        <p:txBody>
          <a:bodyPr/>
          <a:lstStyle/>
          <a:p>
            <a:fld id="{C6699BCF-D366-42DF-93F6-A4A9740904A7}" type="slidenum">
              <a:rPr lang="pt-PT" smtClean="0"/>
              <a:pPr/>
              <a:t>2</a:t>
            </a:fld>
            <a:endParaRPr lang="pt-PT" dirty="0"/>
          </a:p>
        </p:txBody>
      </p:sp>
    </p:spTree>
    <p:extLst>
      <p:ext uri="{BB962C8B-B14F-4D97-AF65-F5344CB8AC3E}">
        <p14:creationId xmlns:p14="http://schemas.microsoft.com/office/powerpoint/2010/main" val="464114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499708" y="82485"/>
            <a:ext cx="7840171" cy="622399"/>
          </a:xfrm>
        </p:spPr>
        <p:txBody>
          <a:bodyPr/>
          <a:lstStyle/>
          <a:p>
            <a:r>
              <a:rPr lang="pt-PT" dirty="0" smtClean="0"/>
              <a:t>1. </a:t>
            </a:r>
            <a:r>
              <a:rPr lang="en-US" dirty="0" err="1" smtClean="0"/>
              <a:t>Decarbonisation</a:t>
            </a:r>
            <a:endParaRPr lang="pt-PT" dirty="0"/>
          </a:p>
        </p:txBody>
      </p:sp>
      <p:pic>
        <p:nvPicPr>
          <p:cNvPr id="13" name="Imagem 12"/>
          <p:cNvPicPr>
            <a:picLocks noChangeAspect="1"/>
          </p:cNvPicPr>
          <p:nvPr/>
        </p:nvPicPr>
        <p:blipFill>
          <a:blip r:embed="rId3"/>
          <a:stretch>
            <a:fillRect/>
          </a:stretch>
        </p:blipFill>
        <p:spPr>
          <a:xfrm>
            <a:off x="451037" y="1897725"/>
            <a:ext cx="3803910" cy="2692655"/>
          </a:xfrm>
          <a:prstGeom prst="rect">
            <a:avLst/>
          </a:prstGeom>
        </p:spPr>
      </p:pic>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3</a:t>
            </a:fld>
            <a:endParaRPr lang="pt-PT" dirty="0"/>
          </a:p>
        </p:txBody>
      </p:sp>
      <p:sp>
        <p:nvSpPr>
          <p:cNvPr id="4" name="Retângulo 3"/>
          <p:cNvSpPr/>
          <p:nvPr/>
        </p:nvSpPr>
        <p:spPr>
          <a:xfrm>
            <a:off x="4663899" y="1103946"/>
            <a:ext cx="4202105" cy="5016758"/>
          </a:xfrm>
          <a:prstGeom prst="rect">
            <a:avLst/>
          </a:prstGeom>
        </p:spPr>
        <p:txBody>
          <a:bodyPr wrap="square">
            <a:spAutoFit/>
          </a:bodyPr>
          <a:lstStyle/>
          <a:p>
            <a:r>
              <a:rPr lang="pt-PT" sz="2000" b="1" dirty="0"/>
              <a:t>New </a:t>
            </a:r>
            <a:r>
              <a:rPr lang="pt-PT" sz="2000" b="1" dirty="0" err="1"/>
              <a:t>activity</a:t>
            </a:r>
            <a:r>
              <a:rPr lang="pt-PT" sz="2000" dirty="0"/>
              <a:t>: </a:t>
            </a:r>
            <a:r>
              <a:rPr lang="pt-PT" sz="2000" dirty="0" err="1"/>
              <a:t>G</a:t>
            </a:r>
            <a:r>
              <a:rPr lang="pt-PT" sz="2000" dirty="0" err="1" smtClean="0"/>
              <a:t>as</a:t>
            </a:r>
            <a:r>
              <a:rPr lang="pt-PT" sz="2000" dirty="0" smtClean="0"/>
              <a:t> </a:t>
            </a:r>
            <a:r>
              <a:rPr lang="pt-PT" sz="2000" dirty="0" err="1" smtClean="0"/>
              <a:t>Production</a:t>
            </a:r>
            <a:r>
              <a:rPr lang="pt-PT" sz="2000" dirty="0" smtClean="0"/>
              <a:t> </a:t>
            </a:r>
            <a:r>
              <a:rPr lang="pt-PT" sz="2000" dirty="0" err="1" smtClean="0"/>
              <a:t>from</a:t>
            </a:r>
            <a:r>
              <a:rPr lang="pt-PT" sz="2000" dirty="0" smtClean="0"/>
              <a:t> </a:t>
            </a:r>
            <a:r>
              <a:rPr lang="pt-PT" sz="2000" dirty="0" err="1"/>
              <a:t>renewable</a:t>
            </a:r>
            <a:r>
              <a:rPr lang="pt-PT" sz="2000" dirty="0"/>
              <a:t> </a:t>
            </a:r>
            <a:r>
              <a:rPr lang="pt-PT" sz="2000" dirty="0" err="1"/>
              <a:t>or</a:t>
            </a:r>
            <a:r>
              <a:rPr lang="pt-PT" sz="2000" dirty="0"/>
              <a:t> </a:t>
            </a:r>
            <a:r>
              <a:rPr lang="pt-PT" sz="2000" dirty="0" err="1"/>
              <a:t>low</a:t>
            </a:r>
            <a:r>
              <a:rPr lang="pt-PT" sz="2000" dirty="0"/>
              <a:t> </a:t>
            </a:r>
            <a:r>
              <a:rPr lang="pt-PT" sz="2000" dirty="0" err="1"/>
              <a:t>carbon</a:t>
            </a:r>
            <a:r>
              <a:rPr lang="pt-PT" sz="2000" dirty="0"/>
              <a:t> </a:t>
            </a:r>
            <a:r>
              <a:rPr lang="pt-PT" sz="2000" dirty="0" err="1"/>
              <a:t>sources</a:t>
            </a:r>
            <a:r>
              <a:rPr lang="pt-PT" sz="2000" dirty="0"/>
              <a:t> </a:t>
            </a:r>
            <a:endParaRPr lang="pt-PT" sz="2000" dirty="0" smtClean="0"/>
          </a:p>
          <a:p>
            <a:endParaRPr lang="pt-PT" sz="2000" dirty="0"/>
          </a:p>
          <a:p>
            <a:r>
              <a:rPr lang="pt-PT" sz="2000" b="1" dirty="0" err="1" smtClean="0"/>
              <a:t>Instrument</a:t>
            </a:r>
            <a:r>
              <a:rPr lang="pt-PT" sz="2000" dirty="0"/>
              <a:t>: </a:t>
            </a:r>
            <a:r>
              <a:rPr lang="pt-PT" sz="2000" dirty="0" err="1"/>
              <a:t>incorporation</a:t>
            </a:r>
            <a:r>
              <a:rPr lang="pt-PT" sz="2000" dirty="0"/>
              <a:t> </a:t>
            </a:r>
            <a:r>
              <a:rPr lang="pt-PT" sz="2000" dirty="0" err="1"/>
              <a:t>of</a:t>
            </a:r>
            <a:r>
              <a:rPr lang="pt-PT" sz="2000" dirty="0"/>
              <a:t> gases </a:t>
            </a:r>
            <a:r>
              <a:rPr lang="pt-PT" sz="2000" dirty="0" err="1"/>
              <a:t>of</a:t>
            </a:r>
            <a:r>
              <a:rPr lang="pt-PT" sz="2000" dirty="0"/>
              <a:t> </a:t>
            </a:r>
            <a:r>
              <a:rPr lang="pt-PT" sz="2000" dirty="0" err="1"/>
              <a:t>renewable</a:t>
            </a:r>
            <a:r>
              <a:rPr lang="pt-PT" sz="2000" dirty="0"/>
              <a:t> </a:t>
            </a:r>
            <a:r>
              <a:rPr lang="pt-PT" sz="2000" dirty="0" err="1"/>
              <a:t>origin</a:t>
            </a:r>
            <a:r>
              <a:rPr lang="pt-PT" sz="2000" dirty="0"/>
              <a:t> </a:t>
            </a:r>
            <a:r>
              <a:rPr lang="pt-PT" sz="2000" dirty="0" err="1"/>
              <a:t>and</a:t>
            </a:r>
            <a:r>
              <a:rPr lang="pt-PT" sz="2000" dirty="0"/>
              <a:t> </a:t>
            </a:r>
            <a:r>
              <a:rPr lang="pt-PT" sz="2000" dirty="0" err="1"/>
              <a:t>low</a:t>
            </a:r>
            <a:r>
              <a:rPr lang="pt-PT" sz="2000" dirty="0"/>
              <a:t> </a:t>
            </a:r>
            <a:r>
              <a:rPr lang="pt-PT" sz="2000" dirty="0" err="1"/>
              <a:t>carbon</a:t>
            </a:r>
            <a:r>
              <a:rPr lang="pt-PT" sz="2000" dirty="0"/>
              <a:t> </a:t>
            </a:r>
            <a:r>
              <a:rPr lang="pt-PT" sz="2000" dirty="0" err="1" smtClean="0"/>
              <a:t>into</a:t>
            </a:r>
            <a:r>
              <a:rPr lang="pt-PT" sz="2000" dirty="0" smtClean="0"/>
              <a:t> </a:t>
            </a:r>
            <a:r>
              <a:rPr lang="pt-PT" sz="2000" dirty="0" err="1"/>
              <a:t>the</a:t>
            </a:r>
            <a:r>
              <a:rPr lang="pt-PT" sz="2000" dirty="0"/>
              <a:t> </a:t>
            </a:r>
            <a:r>
              <a:rPr lang="pt-PT" sz="2000" dirty="0" err="1" smtClean="0"/>
              <a:t>gas</a:t>
            </a:r>
            <a:r>
              <a:rPr lang="pt-PT" sz="2000" dirty="0" smtClean="0"/>
              <a:t> </a:t>
            </a:r>
            <a:r>
              <a:rPr lang="pt-PT" sz="2000" dirty="0" err="1" smtClean="0"/>
              <a:t>system</a:t>
            </a:r>
            <a:r>
              <a:rPr lang="pt-PT" sz="2000" dirty="0" smtClean="0"/>
              <a:t> </a:t>
            </a:r>
            <a:r>
              <a:rPr lang="pt-PT" sz="2000" dirty="0"/>
              <a:t>(</a:t>
            </a:r>
            <a:r>
              <a:rPr lang="pt-PT" sz="2000" b="1" dirty="0" err="1"/>
              <a:t>biomethane</a:t>
            </a:r>
            <a:r>
              <a:rPr lang="pt-PT" sz="2000" b="1" dirty="0"/>
              <a:t> </a:t>
            </a:r>
            <a:r>
              <a:rPr lang="pt-PT" sz="2000" b="1" dirty="0" err="1"/>
              <a:t>and</a:t>
            </a:r>
            <a:r>
              <a:rPr lang="pt-PT" sz="2000" b="1" dirty="0"/>
              <a:t> </a:t>
            </a:r>
            <a:r>
              <a:rPr lang="pt-PT" sz="2000" b="1" dirty="0" err="1"/>
              <a:t>hydrogen</a:t>
            </a:r>
            <a:r>
              <a:rPr lang="pt-PT" sz="2000" b="1" dirty="0"/>
              <a:t>, </a:t>
            </a:r>
            <a:r>
              <a:rPr lang="pt-PT" sz="2000" b="1" dirty="0" err="1"/>
              <a:t>generated</a:t>
            </a:r>
            <a:r>
              <a:rPr lang="pt-PT" sz="2000" b="1" dirty="0"/>
              <a:t> </a:t>
            </a:r>
            <a:r>
              <a:rPr lang="pt-PT" sz="2000" b="1" dirty="0" err="1"/>
              <a:t>from</a:t>
            </a:r>
            <a:r>
              <a:rPr lang="pt-PT" sz="2000" b="1" dirty="0"/>
              <a:t> </a:t>
            </a:r>
            <a:r>
              <a:rPr lang="pt-PT" sz="2000" b="1" dirty="0" err="1"/>
              <a:t>renewable</a:t>
            </a:r>
            <a:r>
              <a:rPr lang="pt-PT" sz="2000" b="1" dirty="0"/>
              <a:t> </a:t>
            </a:r>
            <a:r>
              <a:rPr lang="pt-PT" sz="2000" b="1" dirty="0" err="1"/>
              <a:t>energy</a:t>
            </a:r>
            <a:r>
              <a:rPr lang="pt-PT" sz="2000" b="1" dirty="0"/>
              <a:t> </a:t>
            </a:r>
            <a:r>
              <a:rPr lang="pt-PT" sz="2000" b="1" dirty="0" err="1"/>
              <a:t>sources</a:t>
            </a:r>
            <a:r>
              <a:rPr lang="pt-PT" sz="2000" b="1" dirty="0"/>
              <a:t> </a:t>
            </a:r>
            <a:r>
              <a:rPr lang="pt-PT" sz="2000" b="1" dirty="0" err="1"/>
              <a:t>such</a:t>
            </a:r>
            <a:r>
              <a:rPr lang="pt-PT" sz="2000" b="1" dirty="0"/>
              <a:t> as </a:t>
            </a:r>
            <a:r>
              <a:rPr lang="pt-PT" sz="2000" b="1" dirty="0" err="1"/>
              <a:t>biomass</a:t>
            </a:r>
            <a:r>
              <a:rPr lang="pt-PT" sz="2000" b="1" dirty="0"/>
              <a:t> </a:t>
            </a:r>
            <a:r>
              <a:rPr lang="pt-PT" sz="2000" b="1" dirty="0" err="1"/>
              <a:t>or</a:t>
            </a:r>
            <a:r>
              <a:rPr lang="pt-PT" sz="2000" b="1" dirty="0"/>
              <a:t> </a:t>
            </a:r>
            <a:r>
              <a:rPr lang="pt-PT" sz="2000" b="1" dirty="0" err="1"/>
              <a:t>water</a:t>
            </a:r>
            <a:r>
              <a:rPr lang="pt-PT" sz="2000" b="1" dirty="0"/>
              <a:t> </a:t>
            </a:r>
            <a:r>
              <a:rPr lang="pt-PT" sz="2000" b="1" dirty="0" err="1"/>
              <a:t>electrolysis</a:t>
            </a:r>
            <a:r>
              <a:rPr lang="pt-PT" sz="2000" dirty="0"/>
              <a:t>), </a:t>
            </a:r>
            <a:r>
              <a:rPr lang="pt-PT" sz="2000" dirty="0" err="1"/>
              <a:t>respecting</a:t>
            </a:r>
            <a:r>
              <a:rPr lang="pt-PT" sz="2000" dirty="0"/>
              <a:t> </a:t>
            </a:r>
            <a:r>
              <a:rPr lang="pt-PT" sz="2000" dirty="0" err="1"/>
              <a:t>the</a:t>
            </a:r>
            <a:r>
              <a:rPr lang="pt-PT" sz="2000" dirty="0"/>
              <a:t> </a:t>
            </a:r>
            <a:r>
              <a:rPr lang="pt-PT" sz="2000" dirty="0" err="1"/>
              <a:t>technical</a:t>
            </a:r>
            <a:r>
              <a:rPr lang="pt-PT" sz="2000" dirty="0"/>
              <a:t> </a:t>
            </a:r>
            <a:r>
              <a:rPr lang="pt-PT" sz="2000" dirty="0" err="1"/>
              <a:t>and</a:t>
            </a:r>
            <a:r>
              <a:rPr lang="pt-PT" sz="2000" dirty="0"/>
              <a:t> </a:t>
            </a:r>
            <a:r>
              <a:rPr lang="pt-PT" sz="2000" dirty="0" err="1"/>
              <a:t>physical</a:t>
            </a:r>
            <a:r>
              <a:rPr lang="pt-PT" sz="2000" dirty="0"/>
              <a:t> </a:t>
            </a:r>
            <a:r>
              <a:rPr lang="pt-PT" sz="2000" dirty="0" err="1"/>
              <a:t>constraints</a:t>
            </a:r>
            <a:r>
              <a:rPr lang="pt-PT" sz="2000" dirty="0"/>
              <a:t> </a:t>
            </a:r>
            <a:r>
              <a:rPr lang="pt-PT" sz="2000" dirty="0" err="1"/>
              <a:t>of</a:t>
            </a:r>
            <a:r>
              <a:rPr lang="pt-PT" sz="2000" dirty="0"/>
              <a:t> </a:t>
            </a:r>
            <a:r>
              <a:rPr lang="pt-PT" sz="2000" dirty="0" err="1"/>
              <a:t>the</a:t>
            </a:r>
            <a:r>
              <a:rPr lang="pt-PT" sz="2000" dirty="0"/>
              <a:t> </a:t>
            </a:r>
            <a:r>
              <a:rPr lang="pt-PT" sz="2000" dirty="0" err="1" smtClean="0"/>
              <a:t>National</a:t>
            </a:r>
            <a:r>
              <a:rPr lang="pt-PT" sz="2000" dirty="0" smtClean="0"/>
              <a:t> </a:t>
            </a:r>
            <a:r>
              <a:rPr lang="pt-PT" sz="2000" dirty="0" err="1" smtClean="0"/>
              <a:t>Gas</a:t>
            </a:r>
            <a:r>
              <a:rPr lang="pt-PT" sz="2000" dirty="0" smtClean="0"/>
              <a:t> </a:t>
            </a:r>
            <a:r>
              <a:rPr lang="pt-PT" sz="2000" dirty="0" err="1" smtClean="0"/>
              <a:t>System</a:t>
            </a:r>
            <a:r>
              <a:rPr lang="pt-PT" sz="2000" dirty="0"/>
              <a:t> </a:t>
            </a:r>
            <a:r>
              <a:rPr lang="pt-PT" sz="2000" dirty="0" smtClean="0"/>
              <a:t>(NGS)</a:t>
            </a:r>
          </a:p>
          <a:p>
            <a:endParaRPr lang="pt-PT" sz="2000" dirty="0"/>
          </a:p>
          <a:p>
            <a:r>
              <a:rPr lang="en-US" sz="2000" dirty="0" smtClean="0"/>
              <a:t>The </a:t>
            </a:r>
            <a:r>
              <a:rPr lang="en-US" sz="2000" dirty="0"/>
              <a:t>strategy ensures continuity of gas supply, a transition to a </a:t>
            </a:r>
            <a:r>
              <a:rPr lang="en-US" sz="2000" dirty="0" err="1" smtClean="0"/>
              <a:t>decarbonised</a:t>
            </a:r>
            <a:r>
              <a:rPr lang="en-US" sz="2000" dirty="0" smtClean="0"/>
              <a:t> </a:t>
            </a:r>
            <a:r>
              <a:rPr lang="en-US" sz="2000" dirty="0"/>
              <a:t>economy and </a:t>
            </a:r>
            <a:r>
              <a:rPr lang="en-US" sz="2000" dirty="0" smtClean="0"/>
              <a:t>fight </a:t>
            </a:r>
            <a:r>
              <a:rPr lang="en-US" sz="2000" dirty="0"/>
              <a:t>against the stranding of the </a:t>
            </a:r>
            <a:r>
              <a:rPr lang="en-US" sz="2000" dirty="0" smtClean="0"/>
              <a:t>gas network</a:t>
            </a:r>
            <a:endParaRPr lang="pt-PT" sz="2000" dirty="0"/>
          </a:p>
        </p:txBody>
      </p:sp>
    </p:spTree>
    <p:extLst>
      <p:ext uri="{BB962C8B-B14F-4D97-AF65-F5344CB8AC3E}">
        <p14:creationId xmlns:p14="http://schemas.microsoft.com/office/powerpoint/2010/main" val="268233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Título 9"/>
          <p:cNvSpPr>
            <a:spLocks noGrp="1"/>
          </p:cNvSpPr>
          <p:nvPr>
            <p:ph type="title"/>
          </p:nvPr>
        </p:nvSpPr>
        <p:spPr>
          <a:xfrm>
            <a:off x="499708" y="82485"/>
            <a:ext cx="7840171" cy="622399"/>
          </a:xfrm>
        </p:spPr>
        <p:txBody>
          <a:bodyPr/>
          <a:lstStyle/>
          <a:p>
            <a:r>
              <a:rPr lang="pt-PT" dirty="0" smtClean="0"/>
              <a:t>1. </a:t>
            </a:r>
            <a:r>
              <a:rPr lang="en-US" dirty="0" err="1" smtClean="0"/>
              <a:t>Decarbonisation</a:t>
            </a:r>
            <a:endParaRPr lang="pt-PT" dirty="0"/>
          </a:p>
        </p:txBody>
      </p:sp>
      <p:sp>
        <p:nvSpPr>
          <p:cNvPr id="11" name="Marcador de Posição do Texto 10"/>
          <p:cNvSpPr>
            <a:spLocks noGrp="1"/>
          </p:cNvSpPr>
          <p:nvPr>
            <p:ph type="body" idx="1"/>
          </p:nvPr>
        </p:nvSpPr>
        <p:spPr>
          <a:xfrm>
            <a:off x="499708" y="779418"/>
            <a:ext cx="8320346" cy="3887587"/>
          </a:xfrm>
        </p:spPr>
        <p:txBody>
          <a:bodyPr>
            <a:normAutofit/>
          </a:bodyPr>
          <a:lstStyle/>
          <a:p>
            <a:r>
              <a:rPr lang="en-US" sz="1800" b="1" dirty="0"/>
              <a:t>New </a:t>
            </a:r>
            <a:r>
              <a:rPr lang="en-US" sz="1800" b="1" dirty="0" smtClean="0"/>
              <a:t>concepts into the law:</a:t>
            </a:r>
            <a:endParaRPr lang="en-US" sz="1800" b="1" dirty="0"/>
          </a:p>
          <a:p>
            <a:r>
              <a:rPr lang="en-US" sz="1800" b="1" dirty="0"/>
              <a:t>"</a:t>
            </a:r>
            <a:r>
              <a:rPr lang="en-US" sz="1800" b="1" dirty="0" smtClean="0"/>
              <a:t>Gas“ -  </a:t>
            </a:r>
            <a:r>
              <a:rPr lang="en-US" sz="1800" dirty="0"/>
              <a:t>means the homogeneous mixture of natural gas and other gases, within the </a:t>
            </a:r>
            <a:r>
              <a:rPr lang="en-US" sz="1800" dirty="0" smtClean="0"/>
              <a:t>minimum quotas </a:t>
            </a:r>
            <a:r>
              <a:rPr lang="en-US" sz="1800" dirty="0"/>
              <a:t>stipulated under DL 62/2020, </a:t>
            </a:r>
            <a:r>
              <a:rPr lang="en-US" sz="1800" dirty="0" smtClean="0"/>
              <a:t>and other network codes, for consumption (includes hydrogen if generated by renewable sources)</a:t>
            </a:r>
            <a:r>
              <a:rPr lang="en-US" sz="1800" b="1" dirty="0" smtClean="0"/>
              <a:t>;</a:t>
            </a:r>
          </a:p>
          <a:p>
            <a:r>
              <a:rPr lang="en-US" sz="1800" dirty="0" smtClean="0"/>
              <a:t>“</a:t>
            </a:r>
            <a:r>
              <a:rPr lang="en-US" sz="1800" b="1" dirty="0" smtClean="0"/>
              <a:t>Natural </a:t>
            </a:r>
            <a:r>
              <a:rPr lang="en-US" sz="1800" b="1" dirty="0"/>
              <a:t>gas</a:t>
            </a:r>
            <a:r>
              <a:rPr lang="en-US" sz="1800" dirty="0"/>
              <a:t>" </a:t>
            </a:r>
            <a:r>
              <a:rPr lang="en-US" sz="1800" dirty="0" smtClean="0"/>
              <a:t>- means </a:t>
            </a:r>
            <a:r>
              <a:rPr lang="en-US" sz="1800" dirty="0"/>
              <a:t>a mixture of hydrocarbon compounds and small quantities of various non-hydrocarbons, the major component of which is methane, with the characteristics defined in the applicable regulations in order to ensure interoperability with the European natural gas network;</a:t>
            </a:r>
            <a:endParaRPr lang="pt-PT" sz="1800" dirty="0" smtClean="0"/>
          </a:p>
        </p:txBody>
      </p:sp>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4</a:t>
            </a:fld>
            <a:endParaRPr lang="pt-PT" dirty="0"/>
          </a:p>
        </p:txBody>
      </p:sp>
      <p:sp>
        <p:nvSpPr>
          <p:cNvPr id="3" name="Retângulo 2"/>
          <p:cNvSpPr/>
          <p:nvPr/>
        </p:nvSpPr>
        <p:spPr>
          <a:xfrm>
            <a:off x="1515288" y="3282010"/>
            <a:ext cx="5962745" cy="1384995"/>
          </a:xfrm>
          <a:prstGeom prst="rect">
            <a:avLst/>
          </a:prstGeom>
        </p:spPr>
        <p:txBody>
          <a:bodyPr wrap="square">
            <a:spAutoFit/>
          </a:bodyPr>
          <a:lstStyle/>
          <a:p>
            <a:r>
              <a:rPr lang="pt-PT" sz="1400" dirty="0" smtClean="0"/>
              <a:t>«</a:t>
            </a:r>
            <a:r>
              <a:rPr lang="pt-PT" sz="1400" b="1" dirty="0" err="1" smtClean="0"/>
              <a:t>Low</a:t>
            </a:r>
            <a:r>
              <a:rPr lang="pt-PT" sz="1400" b="1" dirty="0" smtClean="0"/>
              <a:t> </a:t>
            </a:r>
            <a:r>
              <a:rPr lang="pt-PT" sz="1400" b="1" dirty="0" err="1" smtClean="0"/>
              <a:t>carbon</a:t>
            </a:r>
            <a:r>
              <a:rPr lang="pt-PT" sz="1400" b="1" dirty="0" smtClean="0"/>
              <a:t> gases</a:t>
            </a:r>
            <a:r>
              <a:rPr lang="pt-PT" sz="1400" dirty="0" smtClean="0"/>
              <a:t>», </a:t>
            </a:r>
            <a:r>
              <a:rPr lang="en-US" sz="1400" dirty="0"/>
              <a:t>gaseous fuels produced from a process using energy from non-renewable sources but with carbon emissions below 36.4 gCO2-eq/MJ</a:t>
            </a:r>
            <a:r>
              <a:rPr lang="pt-PT" sz="1400" dirty="0" smtClean="0"/>
              <a:t>;</a:t>
            </a:r>
            <a:endParaRPr lang="pt-PT" sz="1400" dirty="0"/>
          </a:p>
          <a:p>
            <a:endParaRPr lang="pt-PT" sz="1400" dirty="0" smtClean="0"/>
          </a:p>
          <a:p>
            <a:r>
              <a:rPr lang="pt-PT" sz="1400" dirty="0" smtClean="0"/>
              <a:t>«</a:t>
            </a:r>
            <a:r>
              <a:rPr lang="en-US" sz="1400" b="1" dirty="0"/>
              <a:t>Gases of renewable origin" </a:t>
            </a:r>
            <a:r>
              <a:rPr lang="en-US" sz="1400" dirty="0"/>
              <a:t>means gaseous fuels produced from processes using energy from renewable sources within the meaning of Directive (EU) 2018/2001 of the European Parliament and of the Council of 11 December 2018</a:t>
            </a:r>
            <a:endParaRPr lang="pt-PT" sz="1400" dirty="0" smtClean="0"/>
          </a:p>
        </p:txBody>
      </p:sp>
      <p:sp>
        <p:nvSpPr>
          <p:cNvPr id="6" name="Retângulo 5"/>
          <p:cNvSpPr/>
          <p:nvPr/>
        </p:nvSpPr>
        <p:spPr>
          <a:xfrm>
            <a:off x="495205" y="5230943"/>
            <a:ext cx="8481848" cy="1077218"/>
          </a:xfrm>
          <a:prstGeom prst="rect">
            <a:avLst/>
          </a:prstGeom>
          <a:solidFill>
            <a:schemeClr val="accent1">
              <a:lumMod val="20000"/>
              <a:lumOff val="80000"/>
            </a:schemeClr>
          </a:solidFill>
        </p:spPr>
        <p:txBody>
          <a:bodyPr wrap="square">
            <a:spAutoFit/>
          </a:bodyPr>
          <a:lstStyle/>
          <a:p>
            <a:r>
              <a:rPr lang="pt-PT" sz="1600" dirty="0"/>
              <a:t>"</a:t>
            </a:r>
            <a:r>
              <a:rPr lang="pt-PT" sz="1600" b="1" dirty="0" err="1"/>
              <a:t>Energy</a:t>
            </a:r>
            <a:r>
              <a:rPr lang="pt-PT" sz="1600" b="1" dirty="0"/>
              <a:t> </a:t>
            </a:r>
            <a:r>
              <a:rPr lang="pt-PT" sz="1600" b="1" dirty="0" err="1"/>
              <a:t>from</a:t>
            </a:r>
            <a:r>
              <a:rPr lang="pt-PT" sz="1600" b="1" dirty="0"/>
              <a:t> </a:t>
            </a:r>
            <a:r>
              <a:rPr lang="pt-PT" sz="1600" b="1" dirty="0" err="1"/>
              <a:t>renewable</a:t>
            </a:r>
            <a:r>
              <a:rPr lang="pt-PT" sz="1600" b="1" dirty="0"/>
              <a:t> </a:t>
            </a:r>
            <a:r>
              <a:rPr lang="pt-PT" sz="1600" b="1" dirty="0" err="1"/>
              <a:t>sources</a:t>
            </a:r>
            <a:r>
              <a:rPr lang="pt-PT" sz="1600" dirty="0"/>
              <a:t>" </a:t>
            </a:r>
            <a:r>
              <a:rPr lang="pt-PT" sz="1600" dirty="0" err="1"/>
              <a:t>or</a:t>
            </a:r>
            <a:r>
              <a:rPr lang="pt-PT" sz="1600" dirty="0"/>
              <a:t> "</a:t>
            </a:r>
            <a:r>
              <a:rPr lang="pt-PT" sz="1600" b="1" dirty="0" err="1"/>
              <a:t>renewable</a:t>
            </a:r>
            <a:r>
              <a:rPr lang="pt-PT" sz="1600" b="1" dirty="0"/>
              <a:t> </a:t>
            </a:r>
            <a:r>
              <a:rPr lang="pt-PT" sz="1600" b="1" dirty="0" err="1"/>
              <a:t>energy</a:t>
            </a:r>
            <a:r>
              <a:rPr lang="pt-PT" sz="1600" dirty="0"/>
              <a:t>": </a:t>
            </a:r>
            <a:r>
              <a:rPr lang="pt-PT" sz="1600" dirty="0" err="1"/>
              <a:t>energy</a:t>
            </a:r>
            <a:r>
              <a:rPr lang="pt-PT" sz="1600" dirty="0"/>
              <a:t> </a:t>
            </a:r>
            <a:r>
              <a:rPr lang="pt-PT" sz="1600" dirty="0" err="1"/>
              <a:t>from</a:t>
            </a:r>
            <a:r>
              <a:rPr lang="pt-PT" sz="1600" dirty="0"/>
              <a:t> </a:t>
            </a:r>
            <a:r>
              <a:rPr lang="pt-PT" sz="1600" dirty="0" err="1"/>
              <a:t>renewable</a:t>
            </a:r>
            <a:r>
              <a:rPr lang="pt-PT" sz="1600" dirty="0"/>
              <a:t> non-</a:t>
            </a:r>
            <a:r>
              <a:rPr lang="pt-PT" sz="1600" dirty="0" err="1"/>
              <a:t>fossil</a:t>
            </a:r>
            <a:r>
              <a:rPr lang="pt-PT" sz="1600" dirty="0"/>
              <a:t> </a:t>
            </a:r>
            <a:r>
              <a:rPr lang="pt-PT" sz="1600" dirty="0" err="1"/>
              <a:t>sources</a:t>
            </a:r>
            <a:r>
              <a:rPr lang="pt-PT" sz="1600" dirty="0"/>
              <a:t>, </a:t>
            </a:r>
            <a:r>
              <a:rPr lang="pt-PT" sz="1600" dirty="0" err="1"/>
              <a:t>namely</a:t>
            </a:r>
            <a:r>
              <a:rPr lang="pt-PT" sz="1600" dirty="0"/>
              <a:t> </a:t>
            </a:r>
            <a:r>
              <a:rPr lang="pt-PT" sz="1600" dirty="0" err="1"/>
              <a:t>wind</a:t>
            </a:r>
            <a:r>
              <a:rPr lang="pt-PT" sz="1600" dirty="0"/>
              <a:t>, solar (</a:t>
            </a:r>
            <a:r>
              <a:rPr lang="pt-PT" sz="1600" dirty="0" err="1"/>
              <a:t>thermal</a:t>
            </a:r>
            <a:r>
              <a:rPr lang="pt-PT" sz="1600" dirty="0"/>
              <a:t> </a:t>
            </a:r>
            <a:r>
              <a:rPr lang="pt-PT" sz="1600" dirty="0" err="1"/>
              <a:t>and</a:t>
            </a:r>
            <a:r>
              <a:rPr lang="pt-PT" sz="1600" dirty="0"/>
              <a:t> </a:t>
            </a:r>
            <a:r>
              <a:rPr lang="pt-PT" sz="1600" dirty="0" err="1"/>
              <a:t>photovoltaic</a:t>
            </a:r>
            <a:r>
              <a:rPr lang="pt-PT" sz="1600" dirty="0"/>
              <a:t>) </a:t>
            </a:r>
            <a:r>
              <a:rPr lang="pt-PT" sz="1600" dirty="0" err="1"/>
              <a:t>and</a:t>
            </a:r>
            <a:r>
              <a:rPr lang="pt-PT" sz="1600" dirty="0"/>
              <a:t> </a:t>
            </a:r>
            <a:r>
              <a:rPr lang="pt-PT" sz="1600" dirty="0" err="1"/>
              <a:t>geothermal</a:t>
            </a:r>
            <a:r>
              <a:rPr lang="pt-PT" sz="1600" dirty="0"/>
              <a:t> </a:t>
            </a:r>
            <a:r>
              <a:rPr lang="pt-PT" sz="1600" dirty="0" err="1"/>
              <a:t>energy</a:t>
            </a:r>
            <a:r>
              <a:rPr lang="pt-PT" sz="1600" dirty="0"/>
              <a:t>, </a:t>
            </a:r>
            <a:r>
              <a:rPr lang="pt-PT" sz="1600" dirty="0" err="1"/>
              <a:t>ambient</a:t>
            </a:r>
            <a:r>
              <a:rPr lang="pt-PT" sz="1600" dirty="0"/>
              <a:t>, </a:t>
            </a:r>
            <a:r>
              <a:rPr lang="pt-PT" sz="1600" dirty="0" err="1"/>
              <a:t>tidal</a:t>
            </a:r>
            <a:r>
              <a:rPr lang="pt-PT" sz="1600" dirty="0"/>
              <a:t>, </a:t>
            </a:r>
            <a:r>
              <a:rPr lang="pt-PT" sz="1600" dirty="0" err="1"/>
              <a:t>wave</a:t>
            </a:r>
            <a:r>
              <a:rPr lang="pt-PT" sz="1600" dirty="0"/>
              <a:t> </a:t>
            </a:r>
            <a:r>
              <a:rPr lang="pt-PT" sz="1600" dirty="0" err="1"/>
              <a:t>and</a:t>
            </a:r>
            <a:r>
              <a:rPr lang="pt-PT" sz="1600" dirty="0"/>
              <a:t> </a:t>
            </a:r>
            <a:r>
              <a:rPr lang="pt-PT" sz="1600" dirty="0" err="1"/>
              <a:t>other</a:t>
            </a:r>
            <a:r>
              <a:rPr lang="pt-PT" sz="1600" dirty="0"/>
              <a:t> </a:t>
            </a:r>
            <a:r>
              <a:rPr lang="pt-PT" sz="1600" dirty="0" err="1"/>
              <a:t>forms</a:t>
            </a:r>
            <a:r>
              <a:rPr lang="pt-PT" sz="1600" dirty="0"/>
              <a:t> </a:t>
            </a:r>
            <a:r>
              <a:rPr lang="pt-PT" sz="1600" dirty="0" err="1"/>
              <a:t>of</a:t>
            </a:r>
            <a:r>
              <a:rPr lang="pt-PT" sz="1600" dirty="0"/>
              <a:t> </a:t>
            </a:r>
            <a:r>
              <a:rPr lang="pt-PT" sz="1600" dirty="0" err="1"/>
              <a:t>ocean</a:t>
            </a:r>
            <a:r>
              <a:rPr lang="pt-PT" sz="1600" dirty="0"/>
              <a:t> </a:t>
            </a:r>
            <a:r>
              <a:rPr lang="pt-PT" sz="1600" dirty="0" err="1"/>
              <a:t>energy</a:t>
            </a:r>
            <a:r>
              <a:rPr lang="pt-PT" sz="1600" dirty="0"/>
              <a:t>, </a:t>
            </a:r>
            <a:r>
              <a:rPr lang="pt-PT" sz="1600" dirty="0" err="1"/>
              <a:t>hydropower</a:t>
            </a:r>
            <a:r>
              <a:rPr lang="pt-PT" sz="1600" dirty="0"/>
              <a:t>, </a:t>
            </a:r>
            <a:r>
              <a:rPr lang="pt-PT" sz="1600" dirty="0" err="1"/>
              <a:t>biomass</a:t>
            </a:r>
            <a:r>
              <a:rPr lang="pt-PT" sz="1600" dirty="0"/>
              <a:t>, </a:t>
            </a:r>
            <a:r>
              <a:rPr lang="pt-PT" sz="1600" dirty="0" err="1"/>
              <a:t>landfill</a:t>
            </a:r>
            <a:r>
              <a:rPr lang="pt-PT" sz="1600" dirty="0"/>
              <a:t> </a:t>
            </a:r>
            <a:r>
              <a:rPr lang="pt-PT" sz="1600" dirty="0" err="1"/>
              <a:t>gas</a:t>
            </a:r>
            <a:r>
              <a:rPr lang="pt-PT" sz="1600" dirty="0"/>
              <a:t>, </a:t>
            </a:r>
            <a:r>
              <a:rPr lang="pt-PT" sz="1600" dirty="0" err="1"/>
              <a:t>sewage</a:t>
            </a:r>
            <a:r>
              <a:rPr lang="pt-PT" sz="1600" dirty="0"/>
              <a:t> </a:t>
            </a:r>
            <a:r>
              <a:rPr lang="pt-PT" sz="1600" dirty="0" err="1"/>
              <a:t>treatment</a:t>
            </a:r>
            <a:r>
              <a:rPr lang="pt-PT" sz="1600" dirty="0"/>
              <a:t> </a:t>
            </a:r>
            <a:r>
              <a:rPr lang="pt-PT" sz="1600" dirty="0" err="1"/>
              <a:t>plant</a:t>
            </a:r>
            <a:r>
              <a:rPr lang="pt-PT" sz="1600" dirty="0"/>
              <a:t> </a:t>
            </a:r>
            <a:r>
              <a:rPr lang="pt-PT" sz="1600" dirty="0" err="1"/>
              <a:t>gas</a:t>
            </a:r>
            <a:r>
              <a:rPr lang="pt-PT" sz="1600" dirty="0"/>
              <a:t>, </a:t>
            </a:r>
            <a:r>
              <a:rPr lang="pt-PT" sz="1600" dirty="0" err="1"/>
              <a:t>and</a:t>
            </a:r>
            <a:r>
              <a:rPr lang="pt-PT" sz="1600" dirty="0"/>
              <a:t> </a:t>
            </a:r>
            <a:r>
              <a:rPr lang="pt-PT" sz="1600" dirty="0" err="1"/>
              <a:t>biogas</a:t>
            </a:r>
            <a:r>
              <a:rPr lang="pt-PT" sz="1600" dirty="0"/>
              <a:t> - </a:t>
            </a:r>
            <a:r>
              <a:rPr lang="pt-PT" sz="1600" dirty="0" err="1"/>
              <a:t>Directive</a:t>
            </a:r>
            <a:r>
              <a:rPr lang="pt-PT" sz="1600" dirty="0"/>
              <a:t> 2018/2001</a:t>
            </a:r>
          </a:p>
        </p:txBody>
      </p:sp>
    </p:spTree>
    <p:extLst>
      <p:ext uri="{BB962C8B-B14F-4D97-AF65-F5344CB8AC3E}">
        <p14:creationId xmlns:p14="http://schemas.microsoft.com/office/powerpoint/2010/main" val="26713782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80136" y="855292"/>
            <a:ext cx="8219256" cy="693810"/>
          </a:xfrm>
          <a:solidFill>
            <a:srgbClr val="FFC000"/>
          </a:solidFill>
        </p:spPr>
        <p:txBody>
          <a:bodyPr/>
          <a:lstStyle/>
          <a:p>
            <a:pPr algn="ctr"/>
            <a:r>
              <a:rPr lang="en-US" dirty="0"/>
              <a:t>It's everyone's </a:t>
            </a:r>
            <a:r>
              <a:rPr lang="en-US" dirty="0" smtClean="0"/>
              <a:t>task and transversal...</a:t>
            </a:r>
            <a:endParaRPr lang="pt-PT" dirty="0"/>
          </a:p>
        </p:txBody>
      </p:sp>
      <p:sp>
        <p:nvSpPr>
          <p:cNvPr id="9" name="Título 9"/>
          <p:cNvSpPr txBox="1">
            <a:spLocks/>
          </p:cNvSpPr>
          <p:nvPr/>
        </p:nvSpPr>
        <p:spPr>
          <a:xfrm>
            <a:off x="467544" y="151409"/>
            <a:ext cx="7840171" cy="6223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pt-PT" dirty="0" smtClean="0"/>
              <a:t>1. </a:t>
            </a:r>
            <a:r>
              <a:rPr lang="en-US" dirty="0" err="1" smtClean="0"/>
              <a:t>Decarbonisation</a:t>
            </a:r>
            <a:endParaRPr lang="pt-PT" dirty="0"/>
          </a:p>
        </p:txBody>
      </p:sp>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5</a:t>
            </a:fld>
            <a:endParaRPr lang="pt-PT" dirty="0"/>
          </a:p>
        </p:txBody>
      </p:sp>
      <p:graphicFrame>
        <p:nvGraphicFramePr>
          <p:cNvPr id="3" name="Diagrama 2"/>
          <p:cNvGraphicFramePr/>
          <p:nvPr>
            <p:extLst>
              <p:ext uri="{D42A27DB-BD31-4B8C-83A1-F6EECF244321}">
                <p14:modId xmlns:p14="http://schemas.microsoft.com/office/powerpoint/2010/main" val="1713208809"/>
              </p:ext>
            </p:extLst>
          </p:nvPr>
        </p:nvGraphicFramePr>
        <p:xfrm>
          <a:off x="480136" y="1630586"/>
          <a:ext cx="8206664" cy="4778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5948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80136" y="855292"/>
            <a:ext cx="8219256" cy="693810"/>
          </a:xfrm>
          <a:solidFill>
            <a:srgbClr val="FFC000"/>
          </a:solidFill>
        </p:spPr>
        <p:txBody>
          <a:bodyPr/>
          <a:lstStyle/>
          <a:p>
            <a:pPr algn="ctr"/>
            <a:r>
              <a:rPr lang="en-US" dirty="0"/>
              <a:t>It's everyone's </a:t>
            </a:r>
            <a:r>
              <a:rPr lang="en-US" dirty="0" smtClean="0"/>
              <a:t>task and transversal...</a:t>
            </a:r>
            <a:endParaRPr lang="pt-PT" dirty="0"/>
          </a:p>
        </p:txBody>
      </p:sp>
      <p:sp>
        <p:nvSpPr>
          <p:cNvPr id="9" name="Título 9"/>
          <p:cNvSpPr txBox="1">
            <a:spLocks/>
          </p:cNvSpPr>
          <p:nvPr/>
        </p:nvSpPr>
        <p:spPr>
          <a:xfrm>
            <a:off x="467544" y="151409"/>
            <a:ext cx="7840171" cy="6223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pt-PT" dirty="0" smtClean="0"/>
              <a:t>1. </a:t>
            </a:r>
            <a:r>
              <a:rPr lang="en-US" dirty="0" err="1" smtClean="0"/>
              <a:t>Decarbonisation</a:t>
            </a:r>
            <a:endParaRPr lang="pt-PT" dirty="0"/>
          </a:p>
        </p:txBody>
      </p:sp>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6</a:t>
            </a:fld>
            <a:endParaRPr lang="pt-PT" dirty="0"/>
          </a:p>
        </p:txBody>
      </p:sp>
      <p:graphicFrame>
        <p:nvGraphicFramePr>
          <p:cNvPr id="6" name="Diagrama 5"/>
          <p:cNvGraphicFramePr/>
          <p:nvPr>
            <p:extLst>
              <p:ext uri="{D42A27DB-BD31-4B8C-83A1-F6EECF244321}">
                <p14:modId xmlns:p14="http://schemas.microsoft.com/office/powerpoint/2010/main" val="3369976435"/>
              </p:ext>
            </p:extLst>
          </p:nvPr>
        </p:nvGraphicFramePr>
        <p:xfrm>
          <a:off x="407810" y="1633518"/>
          <a:ext cx="8278990" cy="4816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2225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PT" dirty="0" err="1" smtClean="0"/>
              <a:t>Content</a:t>
            </a:r>
            <a:r>
              <a:rPr lang="pt-PT" dirty="0" smtClean="0"/>
              <a:t>:</a:t>
            </a:r>
            <a:endParaRPr lang="pt-PT" dirty="0"/>
          </a:p>
        </p:txBody>
      </p:sp>
      <p:sp>
        <p:nvSpPr>
          <p:cNvPr id="7" name="Marcador de Posição do Texto 6"/>
          <p:cNvSpPr>
            <a:spLocks noGrp="1"/>
          </p:cNvSpPr>
          <p:nvPr>
            <p:ph type="body" idx="1"/>
          </p:nvPr>
        </p:nvSpPr>
        <p:spPr/>
        <p:txBody>
          <a:bodyPr/>
          <a:lstStyle/>
          <a:p>
            <a:pPr marL="457200" indent="-457200">
              <a:buFont typeface="+mj-lt"/>
              <a:buAutoNum type="arabicPeriod"/>
            </a:pPr>
            <a:r>
              <a:rPr lang="en-US" dirty="0" err="1" smtClean="0"/>
              <a:t>Decarbonisation</a:t>
            </a:r>
            <a:endParaRPr lang="en-US" dirty="0" smtClean="0"/>
          </a:p>
          <a:p>
            <a:pPr marL="457200" indent="-457200">
              <a:buFont typeface="+mj-lt"/>
              <a:buAutoNum type="arabicPeriod"/>
            </a:pPr>
            <a:r>
              <a:rPr lang="pt-PT" dirty="0" err="1"/>
              <a:t>Renewable</a:t>
            </a:r>
            <a:r>
              <a:rPr lang="pt-PT" dirty="0"/>
              <a:t> gases </a:t>
            </a:r>
            <a:r>
              <a:rPr lang="pt-PT" dirty="0" err="1" smtClean="0"/>
              <a:t>production</a:t>
            </a:r>
            <a:endParaRPr lang="pt-PT" dirty="0" smtClean="0"/>
          </a:p>
          <a:p>
            <a:pPr marL="457200" indent="-457200">
              <a:buFont typeface="+mj-lt"/>
              <a:buAutoNum type="arabicPeriod"/>
            </a:pPr>
            <a:r>
              <a:rPr lang="en-US" dirty="0" smtClean="0"/>
              <a:t>Incorporation of </a:t>
            </a:r>
            <a:r>
              <a:rPr lang="en-US" dirty="0"/>
              <a:t>other gases into its gas supply </a:t>
            </a:r>
            <a:endParaRPr lang="pt-PT" dirty="0"/>
          </a:p>
          <a:p>
            <a:pPr marL="457200" indent="-457200">
              <a:buFont typeface="+mj-lt"/>
              <a:buAutoNum type="arabicPeriod"/>
            </a:pPr>
            <a:endParaRPr lang="pt-PT" dirty="0" smtClean="0"/>
          </a:p>
          <a:p>
            <a:pPr marL="457200" indent="-457200">
              <a:buFont typeface="+mj-lt"/>
              <a:buAutoNum type="arabicPeriod"/>
            </a:pPr>
            <a:endParaRPr lang="pt-PT" dirty="0" smtClean="0"/>
          </a:p>
        </p:txBody>
      </p:sp>
      <p:sp>
        <p:nvSpPr>
          <p:cNvPr id="4" name="Marcador de Posição do Número do Diapositivo 3"/>
          <p:cNvSpPr>
            <a:spLocks noGrp="1"/>
          </p:cNvSpPr>
          <p:nvPr>
            <p:ph type="sldNum" sz="quarter" idx="4"/>
          </p:nvPr>
        </p:nvSpPr>
        <p:spPr/>
        <p:txBody>
          <a:bodyPr/>
          <a:lstStyle/>
          <a:p>
            <a:fld id="{C6699BCF-D366-42DF-93F6-A4A9740904A7}" type="slidenum">
              <a:rPr lang="pt-PT" smtClean="0"/>
              <a:pPr/>
              <a:t>7</a:t>
            </a:fld>
            <a:endParaRPr lang="pt-PT" dirty="0"/>
          </a:p>
        </p:txBody>
      </p:sp>
    </p:spTree>
    <p:extLst>
      <p:ext uri="{BB962C8B-B14F-4D97-AF65-F5344CB8AC3E}">
        <p14:creationId xmlns:p14="http://schemas.microsoft.com/office/powerpoint/2010/main" val="53280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o Texto 2"/>
          <p:cNvSpPr>
            <a:spLocks noGrp="1"/>
          </p:cNvSpPr>
          <p:nvPr>
            <p:ph type="body" idx="1"/>
          </p:nvPr>
        </p:nvSpPr>
        <p:spPr>
          <a:xfrm>
            <a:off x="467544" y="946565"/>
            <a:ext cx="8219256" cy="5231985"/>
          </a:xfrm>
        </p:spPr>
        <p:txBody>
          <a:bodyPr>
            <a:normAutofit/>
          </a:bodyPr>
          <a:lstStyle/>
          <a:p>
            <a:pPr marL="342900" indent="-342900">
              <a:buFont typeface="Arial" panose="020B0604020202020204" pitchFamily="34" charset="0"/>
              <a:buChar char="•"/>
            </a:pPr>
            <a:r>
              <a:rPr lang="en-US" dirty="0" smtClean="0"/>
              <a:t>According </a:t>
            </a:r>
            <a:r>
              <a:rPr lang="en-US" dirty="0"/>
              <a:t>to the law, the </a:t>
            </a:r>
            <a:r>
              <a:rPr lang="en-US" dirty="0" smtClean="0"/>
              <a:t>renewable </a:t>
            </a:r>
            <a:r>
              <a:rPr lang="en-US" dirty="0"/>
              <a:t>or low-carbon </a:t>
            </a:r>
            <a:r>
              <a:rPr lang="en-US" dirty="0" smtClean="0"/>
              <a:t>gas producer </a:t>
            </a:r>
            <a:r>
              <a:rPr lang="en-US" dirty="0"/>
              <a:t>can allocate its production: </a:t>
            </a:r>
          </a:p>
          <a:p>
            <a:pPr marL="800100" lvl="1" indent="-342900">
              <a:buFont typeface="Arial" panose="020B0604020202020204" pitchFamily="34" charset="0"/>
              <a:buChar char="•"/>
            </a:pPr>
            <a:r>
              <a:rPr lang="en-US" u="sng" dirty="0" smtClean="0">
                <a:solidFill>
                  <a:schemeClr val="tx1"/>
                </a:solidFill>
              </a:rPr>
              <a:t>To </a:t>
            </a:r>
            <a:r>
              <a:rPr lang="en-US" u="sng" dirty="0">
                <a:solidFill>
                  <a:schemeClr val="tx1"/>
                </a:solidFill>
              </a:rPr>
              <a:t>the injection, total or partial, in the </a:t>
            </a:r>
            <a:r>
              <a:rPr lang="en-US" u="sng" dirty="0" smtClean="0">
                <a:solidFill>
                  <a:schemeClr val="tx1"/>
                </a:solidFill>
              </a:rPr>
              <a:t>public service gas network </a:t>
            </a:r>
            <a:r>
              <a:rPr lang="en-US" dirty="0" smtClean="0">
                <a:solidFill>
                  <a:schemeClr val="tx1"/>
                </a:solidFill>
              </a:rPr>
              <a:t>(regulated by ERSE)</a:t>
            </a:r>
            <a:r>
              <a:rPr lang="en-US" dirty="0" smtClean="0"/>
              <a:t>; </a:t>
            </a:r>
            <a:endParaRPr lang="en-US" dirty="0"/>
          </a:p>
          <a:p>
            <a:pPr marL="800100" lvl="1" indent="-342900">
              <a:buFont typeface="Arial" panose="020B0604020202020204" pitchFamily="34" charset="0"/>
              <a:buChar char="•"/>
            </a:pPr>
            <a:r>
              <a:rPr lang="en-US" dirty="0"/>
              <a:t>To self-consumption, individual or collective, namely in the area of transport and industry; </a:t>
            </a:r>
            <a:r>
              <a:rPr lang="en-US" dirty="0" smtClean="0"/>
              <a:t>- </a:t>
            </a:r>
            <a:r>
              <a:rPr lang="en-US" b="1" dirty="0" smtClean="0"/>
              <a:t>not regulated by ERSE</a:t>
            </a:r>
            <a:endParaRPr lang="en-US" b="1" dirty="0"/>
          </a:p>
          <a:p>
            <a:pPr marL="800100" lvl="1" indent="-342900">
              <a:buFont typeface="Arial" panose="020B0604020202020204" pitchFamily="34" charset="0"/>
              <a:buChar char="•"/>
            </a:pPr>
            <a:r>
              <a:rPr lang="en-US" dirty="0"/>
              <a:t>Export, namely by land or </a:t>
            </a:r>
            <a:r>
              <a:rPr lang="en-US" dirty="0" smtClean="0"/>
              <a:t>sea - </a:t>
            </a:r>
            <a:r>
              <a:rPr lang="en-US" b="1" dirty="0"/>
              <a:t>not regulated by </a:t>
            </a:r>
            <a:r>
              <a:rPr lang="en-US" b="1" dirty="0" smtClean="0"/>
              <a:t>ERSE</a:t>
            </a:r>
          </a:p>
          <a:p>
            <a:pPr marL="342900" indent="-342900">
              <a:buFont typeface="Arial" panose="020B0604020202020204" pitchFamily="34" charset="0"/>
              <a:buChar char="•"/>
            </a:pPr>
            <a:r>
              <a:rPr lang="en-US" dirty="0" smtClean="0"/>
              <a:t>They </a:t>
            </a:r>
            <a:r>
              <a:rPr lang="en-US" dirty="0"/>
              <a:t>may sell all or part of the renewable gas produced under the conditions set out in the ERSE regulations: </a:t>
            </a:r>
          </a:p>
          <a:p>
            <a:pPr marL="800100" lvl="1" indent="-342900">
              <a:buFont typeface="Arial" panose="020B0604020202020204" pitchFamily="34" charset="0"/>
              <a:buChar char="•"/>
            </a:pPr>
            <a:r>
              <a:rPr lang="en-US" dirty="0"/>
              <a:t>to the wholesale supplier of last resort in accordance with Article 63; </a:t>
            </a:r>
          </a:p>
          <a:p>
            <a:pPr marL="800100" lvl="1" indent="-342900">
              <a:buFont typeface="Arial" panose="020B0604020202020204" pitchFamily="34" charset="0"/>
              <a:buChar char="•"/>
            </a:pPr>
            <a:r>
              <a:rPr lang="en-US" dirty="0"/>
              <a:t>by bilateral contracts; </a:t>
            </a:r>
          </a:p>
          <a:p>
            <a:pPr marL="800100" lvl="1" indent="-342900">
              <a:buFont typeface="Arial" panose="020B0604020202020204" pitchFamily="34" charset="0"/>
              <a:buChar char="•"/>
            </a:pPr>
            <a:r>
              <a:rPr lang="en-US" dirty="0"/>
              <a:t>on </a:t>
            </a:r>
            <a:r>
              <a:rPr lang="en-US" dirty="0" smtClean="0"/>
              <a:t>organized </a:t>
            </a:r>
            <a:r>
              <a:rPr lang="en-US" dirty="0"/>
              <a:t>markets</a:t>
            </a:r>
            <a:r>
              <a:rPr lang="en-US" dirty="0" smtClean="0"/>
              <a:t>.</a:t>
            </a:r>
          </a:p>
          <a:p>
            <a:pPr marL="342900" indent="-342900">
              <a:buFont typeface="Arial" panose="020B0604020202020204" pitchFamily="34" charset="0"/>
              <a:buChar char="•"/>
            </a:pPr>
            <a:r>
              <a:rPr lang="en-US" dirty="0" smtClean="0"/>
              <a:t>Under </a:t>
            </a:r>
            <a:r>
              <a:rPr lang="en-US" dirty="0"/>
              <a:t>Decree-Law No 60/2020 - Producers of low carbon and renewable gases </a:t>
            </a:r>
            <a:r>
              <a:rPr lang="en-US" b="1" dirty="0"/>
              <a:t>must </a:t>
            </a:r>
            <a:r>
              <a:rPr lang="en-US" b="1" dirty="0" smtClean="0"/>
              <a:t>grant </a:t>
            </a:r>
            <a:r>
              <a:rPr lang="en-US" b="1" dirty="0"/>
              <a:t>guarantees of origin relating to the energy produced</a:t>
            </a:r>
          </a:p>
          <a:p>
            <a:pPr marL="342900" indent="-342900">
              <a:buFont typeface="Arial" panose="020B0604020202020204" pitchFamily="34" charset="0"/>
              <a:buChar char="•"/>
            </a:pPr>
            <a:endParaRPr lang="pt-PT" dirty="0"/>
          </a:p>
        </p:txBody>
      </p:sp>
      <p:sp>
        <p:nvSpPr>
          <p:cNvPr id="4" name="Título 9"/>
          <p:cNvSpPr txBox="1">
            <a:spLocks/>
          </p:cNvSpPr>
          <p:nvPr/>
        </p:nvSpPr>
        <p:spPr>
          <a:xfrm>
            <a:off x="408952" y="112145"/>
            <a:ext cx="7840171" cy="6223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pt-PT" dirty="0"/>
              <a:t>2</a:t>
            </a:r>
            <a:r>
              <a:rPr lang="pt-PT" dirty="0" smtClean="0"/>
              <a:t>. </a:t>
            </a:r>
            <a:r>
              <a:rPr lang="pt-PT" dirty="0" err="1"/>
              <a:t>R</a:t>
            </a:r>
            <a:r>
              <a:rPr lang="pt-PT" dirty="0" err="1" smtClean="0"/>
              <a:t>enewable</a:t>
            </a:r>
            <a:r>
              <a:rPr lang="pt-PT" dirty="0" smtClean="0"/>
              <a:t> gases </a:t>
            </a:r>
            <a:r>
              <a:rPr lang="pt-PT" dirty="0" err="1" smtClean="0"/>
              <a:t>production</a:t>
            </a:r>
            <a:endParaRPr lang="pt-PT" dirty="0"/>
          </a:p>
        </p:txBody>
      </p:sp>
      <p:sp>
        <p:nvSpPr>
          <p:cNvPr id="2" name="Marcador de Posição do Número do Diapositivo 1"/>
          <p:cNvSpPr>
            <a:spLocks noGrp="1"/>
          </p:cNvSpPr>
          <p:nvPr>
            <p:ph type="sldNum" sz="quarter" idx="4"/>
          </p:nvPr>
        </p:nvSpPr>
        <p:spPr/>
        <p:txBody>
          <a:bodyPr/>
          <a:lstStyle/>
          <a:p>
            <a:fld id="{C6699BCF-D366-42DF-93F6-A4A9740904A7}" type="slidenum">
              <a:rPr lang="pt-PT" smtClean="0"/>
              <a:pPr/>
              <a:t>8</a:t>
            </a:fld>
            <a:endParaRPr lang="pt-PT" dirty="0"/>
          </a:p>
        </p:txBody>
      </p:sp>
    </p:spTree>
    <p:extLst>
      <p:ext uri="{BB962C8B-B14F-4D97-AF65-F5344CB8AC3E}">
        <p14:creationId xmlns:p14="http://schemas.microsoft.com/office/powerpoint/2010/main" val="4000484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PT" dirty="0" err="1" smtClean="0"/>
              <a:t>Content</a:t>
            </a:r>
            <a:r>
              <a:rPr lang="pt-PT" dirty="0" smtClean="0"/>
              <a:t>:</a:t>
            </a:r>
            <a:endParaRPr lang="pt-PT" dirty="0"/>
          </a:p>
        </p:txBody>
      </p:sp>
      <p:sp>
        <p:nvSpPr>
          <p:cNvPr id="7" name="Marcador de Posição do Texto 6"/>
          <p:cNvSpPr>
            <a:spLocks noGrp="1"/>
          </p:cNvSpPr>
          <p:nvPr>
            <p:ph type="body" idx="1"/>
          </p:nvPr>
        </p:nvSpPr>
        <p:spPr/>
        <p:txBody>
          <a:bodyPr/>
          <a:lstStyle/>
          <a:p>
            <a:pPr marL="457200" indent="-457200">
              <a:buFont typeface="+mj-lt"/>
              <a:buAutoNum type="arabicPeriod"/>
            </a:pPr>
            <a:r>
              <a:rPr lang="en-US" dirty="0" err="1" smtClean="0"/>
              <a:t>Decarbonisation</a:t>
            </a:r>
            <a:endParaRPr lang="en-US" dirty="0" smtClean="0"/>
          </a:p>
          <a:p>
            <a:pPr marL="457200" indent="-457200">
              <a:buFont typeface="+mj-lt"/>
              <a:buAutoNum type="arabicPeriod"/>
            </a:pPr>
            <a:r>
              <a:rPr lang="pt-PT" dirty="0" err="1"/>
              <a:t>Renewable</a:t>
            </a:r>
            <a:r>
              <a:rPr lang="pt-PT" dirty="0"/>
              <a:t> gases </a:t>
            </a:r>
            <a:r>
              <a:rPr lang="pt-PT" dirty="0" err="1" smtClean="0"/>
              <a:t>production</a:t>
            </a:r>
            <a:endParaRPr lang="pt-PT" dirty="0" smtClean="0"/>
          </a:p>
          <a:p>
            <a:pPr marL="457200" indent="-457200">
              <a:buFont typeface="+mj-lt"/>
              <a:buAutoNum type="arabicPeriod"/>
            </a:pPr>
            <a:r>
              <a:rPr lang="en-US" dirty="0" smtClean="0"/>
              <a:t>Incorporation of </a:t>
            </a:r>
            <a:r>
              <a:rPr lang="en-US" dirty="0"/>
              <a:t>other gases into its gas supply </a:t>
            </a:r>
            <a:endParaRPr lang="pt-PT" dirty="0"/>
          </a:p>
          <a:p>
            <a:pPr marL="457200" indent="-457200">
              <a:buFont typeface="+mj-lt"/>
              <a:buAutoNum type="arabicPeriod"/>
            </a:pPr>
            <a:endParaRPr lang="pt-PT" dirty="0" smtClean="0"/>
          </a:p>
          <a:p>
            <a:pPr marL="457200" indent="-457200">
              <a:buFont typeface="+mj-lt"/>
              <a:buAutoNum type="arabicPeriod"/>
            </a:pPr>
            <a:endParaRPr lang="pt-PT" dirty="0" smtClean="0"/>
          </a:p>
        </p:txBody>
      </p:sp>
      <p:sp>
        <p:nvSpPr>
          <p:cNvPr id="4" name="Marcador de Posição do Número do Diapositivo 3"/>
          <p:cNvSpPr>
            <a:spLocks noGrp="1"/>
          </p:cNvSpPr>
          <p:nvPr>
            <p:ph type="sldNum" sz="quarter" idx="4"/>
          </p:nvPr>
        </p:nvSpPr>
        <p:spPr/>
        <p:txBody>
          <a:bodyPr/>
          <a:lstStyle/>
          <a:p>
            <a:fld id="{C6699BCF-D366-42DF-93F6-A4A9740904A7}" type="slidenum">
              <a:rPr lang="pt-PT" smtClean="0"/>
              <a:pPr/>
              <a:t>9</a:t>
            </a:fld>
            <a:endParaRPr lang="pt-PT" dirty="0"/>
          </a:p>
        </p:txBody>
      </p:sp>
    </p:spTree>
    <p:extLst>
      <p:ext uri="{BB962C8B-B14F-4D97-AF65-F5344CB8AC3E}">
        <p14:creationId xmlns:p14="http://schemas.microsoft.com/office/powerpoint/2010/main" val="1022877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Personalizado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954F72"/>
      </a:folHlink>
    </a:clrScheme>
    <a:fontScheme name="Personalizado 1">
      <a:majorFont>
        <a:latin typeface="Calibri Light"/>
        <a:ea typeface=""/>
        <a:cs typeface=""/>
      </a:majorFont>
      <a:minorFont>
        <a:latin typeface="Calibri Light"/>
        <a:ea typeface=""/>
        <a:cs typeface=""/>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titucional.pptx" id="{5138C526-C200-44D8-9B11-242416AF3968}" vid="{C6C6AAE2-55A2-4021-BBFA-02F70F2D1428}"/>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erDocumentName xmlns="e18ec43a-d1a0-482d-afaa-e467f7143a2f">Decree_Law 62_2020 National Gas framework SGRI.pptx</AcerDocumentName>
    <ACER_Abstract xmlns="985daa2e-53d8-4475-82b8-9c7d25324e34" xsi:nil="true"/>
    <_dlc_DocId xmlns="985daa2e-53d8-4475-82b8-9c7d25324e34">ACER-2021-00735</_dlc_DocId>
    <_dlc_DocIdUrl xmlns="985daa2e-53d8-4475-82b8-9c7d25324e34">
      <Url>https://extranet.acer.europa.eu/Events/56th-IG-Meeting/_layouts/15/DocIdRedir.aspx?ID=ACER-2021-00735</Url>
      <Description>ACER-2021-00735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545CA02AD5E84D80CA4CE6EA356826" ma:contentTypeVersion="30" ma:contentTypeDescription="Create a new document." ma:contentTypeScope="" ma:versionID="c627987802607bab65237ceaa21288b0">
  <xsd:schema xmlns:xsd="http://www.w3.org/2001/XMLSchema" xmlns:xs="http://www.w3.org/2001/XMLSchema" xmlns:p="http://schemas.microsoft.com/office/2006/metadata/properties" xmlns:ns2="985daa2e-53d8-4475-82b8-9c7d25324e34" xmlns:ns3="e18ec43a-d1a0-482d-afaa-e467f7143a2f" targetNamespace="http://schemas.microsoft.com/office/2006/metadata/properties" ma:root="true" ma:fieldsID="60edc07a50f7a845bef81d2189ea86a6" ns2:_="" ns3:_="">
    <xsd:import namespace="985daa2e-53d8-4475-82b8-9c7d25324e34"/>
    <xsd:import namespace="e18ec43a-d1a0-482d-afaa-e467f7143a2f"/>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element ref="ns3:AcerDocumentNam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18ec43a-d1a0-482d-afaa-e467f7143a2f" elementFormDefault="qualified">
    <xsd:import namespace="http://schemas.microsoft.com/office/2006/documentManagement/types"/>
    <xsd:import namespace="http://schemas.microsoft.com/office/infopath/2007/PartnerControls"/>
    <xsd:element name="AcerDocumentName" ma:index="12"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E70CCAED-9264-4566-BC2A-C33A45CC8FBE}">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00E007E9-63FA-4A29-9F28-DC33C5F56C6D}"/>
</file>

<file path=customXml/itemProps3.xml><?xml version="1.0" encoding="utf-8"?>
<ds:datastoreItem xmlns:ds="http://schemas.openxmlformats.org/officeDocument/2006/customXml" ds:itemID="{9A50DF5F-E72D-4E66-B574-A805D666BF02}">
  <ds:schemaRefs>
    <ds:schemaRef ds:uri="http://schemas.microsoft.com/sharepoint/v3/contenttype/forms"/>
  </ds:schemaRefs>
</ds:datastoreItem>
</file>

<file path=customXml/itemProps4.xml><?xml version="1.0" encoding="utf-8"?>
<ds:datastoreItem xmlns:ds="http://schemas.openxmlformats.org/officeDocument/2006/customXml" ds:itemID="{DD6247C5-0472-4370-B78A-0B1530EC80EF}"/>
</file>

<file path=docProps/app.xml><?xml version="1.0" encoding="utf-8"?>
<Properties xmlns="http://schemas.openxmlformats.org/officeDocument/2006/extended-properties" xmlns:vt="http://schemas.openxmlformats.org/officeDocument/2006/docPropsVTypes">
  <Template>Institucional</Template>
  <TotalTime>1690</TotalTime>
  <Words>1235</Words>
  <Application>Microsoft Office PowerPoint</Application>
  <PresentationFormat>Apresentação no Ecrã (4:3)</PresentationFormat>
  <Paragraphs>114</Paragraphs>
  <Slides>12</Slides>
  <Notes>5</Notes>
  <HiddenSlides>1</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12</vt:i4>
      </vt:variant>
    </vt:vector>
  </HeadingPairs>
  <TitlesOfParts>
    <vt:vector size="17" baseType="lpstr">
      <vt:lpstr>Arial</vt:lpstr>
      <vt:lpstr>Calibri</vt:lpstr>
      <vt:lpstr>Calibri Light</vt:lpstr>
      <vt:lpstr>Wingdings</vt:lpstr>
      <vt:lpstr>Tema do Office</vt:lpstr>
      <vt:lpstr>Apresentação do PowerPoint</vt:lpstr>
      <vt:lpstr>Content:</vt:lpstr>
      <vt:lpstr>1. Decarbonisation</vt:lpstr>
      <vt:lpstr>1. Decarbonisation</vt:lpstr>
      <vt:lpstr>It's everyone's task and transversal...</vt:lpstr>
      <vt:lpstr>It's everyone's task and transversal...</vt:lpstr>
      <vt:lpstr>Content:</vt:lpstr>
      <vt:lpstr>Apresentação do PowerPoint</vt:lpstr>
      <vt:lpstr>Content:</vt:lpstr>
      <vt:lpstr>Apresentação do PowerPoint</vt:lpstr>
      <vt:lpstr>Apresentação do PowerPoint</vt:lpstr>
      <vt:lpstr>Apresentação do PowerPoint</vt:lpstr>
    </vt:vector>
  </TitlesOfParts>
  <Company>ERSE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Sandra Ferreira</dc:creator>
  <cp:lastModifiedBy>Sandra Ferreira</cp:lastModifiedBy>
  <cp:revision>103</cp:revision>
  <dcterms:created xsi:type="dcterms:W3CDTF">2020-10-14T14:21:25Z</dcterms:created>
  <dcterms:modified xsi:type="dcterms:W3CDTF">2020-12-04T19:55:34Z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0x01010061545CA02AD5E84D80CA4CE6EA356826</vt:lpwstr>
  </property>
  <property fmtid="{D5CDD505-2E9C-101B-9397-08002B2CF9AE}" pid="3" name="_dlc_DocIdItemGuid">
    <vt:lpwstr>78d96a86-780d-4118-80a1-7bee8959e5d2</vt:lpwstr>
  </property>
</Properties>
</file>